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5" r:id="rId3"/>
    <p:sldId id="264" r:id="rId4"/>
    <p:sldId id="258" r:id="rId5"/>
    <p:sldId id="274" r:id="rId6"/>
    <p:sldId id="259" r:id="rId7"/>
    <p:sldId id="260" r:id="rId8"/>
    <p:sldId id="261" r:id="rId9"/>
    <p:sldId id="262" r:id="rId10"/>
    <p:sldId id="267" r:id="rId11"/>
    <p:sldId id="263" r:id="rId12"/>
    <p:sldId id="268" r:id="rId13"/>
    <p:sldId id="269" r:id="rId14"/>
    <p:sldId id="270" r:id="rId15"/>
    <p:sldId id="272" r:id="rId16"/>
    <p:sldId id="271" r:id="rId17"/>
    <p:sldId id="27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2"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AB30CC-07E4-49A5-B8CC-3EF4CAF1B437}"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2434167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B30CC-07E4-49A5-B8CC-3EF4CAF1B437}"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2713191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B30CC-07E4-49A5-B8CC-3EF4CAF1B437}"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3726145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B30CC-07E4-49A5-B8CC-3EF4CAF1B437}"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4010859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3AB30CC-07E4-49A5-B8CC-3EF4CAF1B437}"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2965734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AB30CC-07E4-49A5-B8CC-3EF4CAF1B437}"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3563154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AB30CC-07E4-49A5-B8CC-3EF4CAF1B437}" type="datetimeFigureOut">
              <a:rPr lang="en-US" smtClean="0"/>
              <a:pPr/>
              <a:t>4/19/2018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3238810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AB30CC-07E4-49A5-B8CC-3EF4CAF1B437}" type="datetimeFigureOut">
              <a:rPr lang="en-US" smtClean="0"/>
              <a:pPr/>
              <a:t>4/19/2018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499140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B30CC-07E4-49A5-B8CC-3EF4CAF1B437}" type="datetimeFigureOut">
              <a:rPr lang="en-US" smtClean="0"/>
              <a:pPr/>
              <a:t>4/19/2018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85681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3AB30CC-07E4-49A5-B8CC-3EF4CAF1B437}"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2393781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3AB30CC-07E4-49A5-B8CC-3EF4CAF1B437}"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1322846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AB30CC-07E4-49A5-B8CC-3EF4CAF1B437}" type="datetimeFigureOut">
              <a:rPr lang="en-US" smtClean="0"/>
              <a:pPr/>
              <a:t>4/19/2018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5C6ECB-E577-451F-9425-E2984459CF30}" type="slidenum">
              <a:rPr lang="en-US" smtClean="0"/>
              <a:pPr/>
              <a:t>‹#›</a:t>
            </a:fld>
            <a:endParaRPr lang="en-US"/>
          </a:p>
        </p:txBody>
      </p:sp>
    </p:spTree>
    <p:extLst>
      <p:ext uri="{BB962C8B-B14F-4D97-AF65-F5344CB8AC3E}">
        <p14:creationId xmlns:p14="http://schemas.microsoft.com/office/powerpoint/2010/main" xmlns="" val="3472506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1120" y="142240"/>
            <a:ext cx="12212320" cy="6350000"/>
          </a:xfrm>
        </p:spPr>
        <p:txBody>
          <a:bodyPr>
            <a:normAutofit fontScale="92500" lnSpcReduction="20000"/>
          </a:bodyPr>
          <a:lstStyle/>
          <a:p>
            <a:endParaRPr lang="vi-VN" sz="3200" b="1" dirty="0" smtClean="0">
              <a:solidFill>
                <a:schemeClr val="accent5">
                  <a:lumMod val="50000"/>
                </a:schemeClr>
              </a:solidFill>
            </a:endParaRPr>
          </a:p>
          <a:p>
            <a:r>
              <a:rPr lang="en-US" sz="3600" b="1" dirty="0" err="1" smtClean="0">
                <a:solidFill>
                  <a:schemeClr val="accent5">
                    <a:lumMod val="50000"/>
                  </a:schemeClr>
                </a:solidFill>
              </a:rPr>
              <a:t>Bộ</a:t>
            </a:r>
            <a:r>
              <a:rPr lang="en-US" sz="3600" b="1" dirty="0" smtClean="0">
                <a:solidFill>
                  <a:schemeClr val="accent5">
                    <a:lumMod val="50000"/>
                  </a:schemeClr>
                </a:solidFill>
              </a:rPr>
              <a:t> </a:t>
            </a:r>
            <a:r>
              <a:rPr lang="en-US" sz="3600" b="1" dirty="0" err="1">
                <a:solidFill>
                  <a:schemeClr val="accent5">
                    <a:lumMod val="50000"/>
                  </a:schemeClr>
                </a:solidFill>
              </a:rPr>
              <a:t>Thông</a:t>
            </a:r>
            <a:r>
              <a:rPr lang="en-US" sz="3600" b="1" dirty="0">
                <a:solidFill>
                  <a:schemeClr val="accent5">
                    <a:lumMod val="50000"/>
                  </a:schemeClr>
                </a:solidFill>
              </a:rPr>
              <a:t> tin </a:t>
            </a:r>
            <a:r>
              <a:rPr lang="en-US" sz="3600" b="1" dirty="0" err="1">
                <a:solidFill>
                  <a:schemeClr val="accent5">
                    <a:lumMod val="50000"/>
                  </a:schemeClr>
                </a:solidFill>
              </a:rPr>
              <a:t>và</a:t>
            </a:r>
            <a:r>
              <a:rPr lang="en-US" sz="3600" b="1" dirty="0">
                <a:solidFill>
                  <a:schemeClr val="accent5">
                    <a:lumMod val="50000"/>
                  </a:schemeClr>
                </a:solidFill>
              </a:rPr>
              <a:t> </a:t>
            </a:r>
            <a:r>
              <a:rPr lang="en-US" sz="3600" b="1" dirty="0" err="1">
                <a:solidFill>
                  <a:schemeClr val="accent5">
                    <a:lumMod val="50000"/>
                  </a:schemeClr>
                </a:solidFill>
              </a:rPr>
              <a:t>Truyền</a:t>
            </a:r>
            <a:r>
              <a:rPr lang="en-US" sz="3600" b="1" dirty="0">
                <a:solidFill>
                  <a:schemeClr val="accent5">
                    <a:lumMod val="50000"/>
                  </a:schemeClr>
                </a:solidFill>
              </a:rPr>
              <a:t> </a:t>
            </a:r>
            <a:r>
              <a:rPr lang="en-US" sz="3600" b="1" dirty="0" err="1">
                <a:solidFill>
                  <a:schemeClr val="accent5">
                    <a:lumMod val="50000"/>
                  </a:schemeClr>
                </a:solidFill>
              </a:rPr>
              <a:t>thông</a:t>
            </a:r>
            <a:r>
              <a:rPr lang="en-US" dirty="0"/>
              <a:t/>
            </a:r>
            <a:br>
              <a:rPr lang="en-US" dirty="0"/>
            </a:br>
            <a:endParaRPr lang="en-US" dirty="0" smtClean="0"/>
          </a:p>
          <a:p>
            <a:endParaRPr lang="en-US" b="1" dirty="0">
              <a:solidFill>
                <a:srgbClr val="FF0000"/>
              </a:solidFill>
            </a:endParaRPr>
          </a:p>
          <a:p>
            <a:endParaRPr lang="en-US" b="1" dirty="0" smtClean="0">
              <a:solidFill>
                <a:srgbClr val="FF0000"/>
              </a:solidFill>
            </a:endParaRPr>
          </a:p>
          <a:p>
            <a:endParaRPr lang="vi-VN" sz="4000" b="1" dirty="0" smtClean="0">
              <a:solidFill>
                <a:srgbClr val="FF0000"/>
              </a:solidFill>
            </a:endParaRPr>
          </a:p>
          <a:p>
            <a:endParaRPr lang="vi-VN" sz="4000" b="1" dirty="0" smtClean="0">
              <a:solidFill>
                <a:srgbClr val="FF0000"/>
              </a:solidFill>
            </a:endParaRPr>
          </a:p>
          <a:p>
            <a:pPr>
              <a:lnSpc>
                <a:spcPct val="170000"/>
              </a:lnSpc>
              <a:spcBef>
                <a:spcPts val="600"/>
              </a:spcBef>
            </a:pPr>
            <a:r>
              <a:rPr lang="en-US" sz="5400" b="1" dirty="0" err="1" smtClean="0">
                <a:solidFill>
                  <a:srgbClr val="FF0000"/>
                </a:solidFill>
              </a:rPr>
              <a:t>HỘI</a:t>
            </a:r>
            <a:r>
              <a:rPr lang="en-US" sz="5400" b="1" dirty="0" smtClean="0">
                <a:solidFill>
                  <a:srgbClr val="FF0000"/>
                </a:solidFill>
              </a:rPr>
              <a:t> </a:t>
            </a:r>
            <a:r>
              <a:rPr lang="en-US" sz="5400" b="1" dirty="0">
                <a:solidFill>
                  <a:srgbClr val="FF0000"/>
                </a:solidFill>
              </a:rPr>
              <a:t>THẢO</a:t>
            </a:r>
            <a:r>
              <a:rPr lang="en-US" b="1" dirty="0">
                <a:solidFill>
                  <a:srgbClr val="FF0000"/>
                </a:solidFill>
              </a:rPr>
              <a:t/>
            </a:r>
            <a:br>
              <a:rPr lang="en-US" b="1" dirty="0">
                <a:solidFill>
                  <a:srgbClr val="FF0000"/>
                </a:solidFill>
              </a:rPr>
            </a:br>
            <a:r>
              <a:rPr lang="en-US" sz="3600" b="1" dirty="0">
                <a:solidFill>
                  <a:srgbClr val="FF0000"/>
                </a:solidFill>
              </a:rPr>
              <a:t>PHỔ </a:t>
            </a:r>
            <a:r>
              <a:rPr lang="en-US" sz="3600" b="1" dirty="0" err="1">
                <a:solidFill>
                  <a:srgbClr val="FF0000"/>
                </a:solidFill>
              </a:rPr>
              <a:t>BIẾN</a:t>
            </a:r>
            <a:r>
              <a:rPr lang="en-US" sz="3600" b="1" dirty="0">
                <a:solidFill>
                  <a:srgbClr val="FF0000"/>
                </a:solidFill>
              </a:rPr>
              <a:t> </a:t>
            </a:r>
            <a:r>
              <a:rPr lang="en-US" sz="3600" b="1" dirty="0" err="1" smtClean="0">
                <a:solidFill>
                  <a:srgbClr val="FF0000"/>
                </a:solidFill>
              </a:rPr>
              <a:t>NGHỊ</a:t>
            </a:r>
            <a:r>
              <a:rPr lang="en-US" sz="3600" b="1" dirty="0" smtClean="0">
                <a:solidFill>
                  <a:srgbClr val="FF0000"/>
                </a:solidFill>
              </a:rPr>
              <a:t> </a:t>
            </a:r>
            <a:r>
              <a:rPr lang="en-US" sz="3600" b="1" dirty="0" err="1" smtClean="0">
                <a:solidFill>
                  <a:srgbClr val="FF0000"/>
                </a:solidFill>
              </a:rPr>
              <a:t>ĐỊNH</a:t>
            </a:r>
            <a:r>
              <a:rPr lang="en-US" sz="3600" b="1" dirty="0" smtClean="0">
                <a:solidFill>
                  <a:srgbClr val="FF0000"/>
                </a:solidFill>
              </a:rPr>
              <a:t> 27/2018/</a:t>
            </a:r>
            <a:r>
              <a:rPr lang="en-US" sz="3600" b="1" dirty="0" err="1" smtClean="0">
                <a:solidFill>
                  <a:srgbClr val="FF0000"/>
                </a:solidFill>
              </a:rPr>
              <a:t>NĐ</a:t>
            </a:r>
            <a:r>
              <a:rPr lang="en-US" sz="3600" b="1" dirty="0" smtClean="0">
                <a:solidFill>
                  <a:srgbClr val="FF0000"/>
                </a:solidFill>
              </a:rPr>
              <a:t>-CP</a:t>
            </a:r>
            <a:r>
              <a:rPr lang="en-US" i="1" dirty="0"/>
              <a:t/>
            </a:r>
            <a:br>
              <a:rPr lang="en-US" i="1" dirty="0"/>
            </a:br>
            <a:endParaRPr lang="en-US" i="1" dirty="0" smtClean="0"/>
          </a:p>
          <a:p>
            <a:endParaRPr lang="en-US" i="1" dirty="0" smtClean="0"/>
          </a:p>
          <a:p>
            <a:r>
              <a:rPr lang="en-US" i="1" dirty="0" err="1" smtClean="0"/>
              <a:t>Thành</a:t>
            </a:r>
            <a:r>
              <a:rPr lang="en-US" i="1" dirty="0" smtClean="0"/>
              <a:t> </a:t>
            </a:r>
            <a:r>
              <a:rPr lang="en-US" i="1" dirty="0" err="1" smtClean="0"/>
              <a:t>phố</a:t>
            </a:r>
            <a:r>
              <a:rPr lang="en-US" i="1" dirty="0" smtClean="0"/>
              <a:t> </a:t>
            </a:r>
            <a:r>
              <a:rPr lang="en-US" i="1" dirty="0" err="1" smtClean="0"/>
              <a:t>Hồ</a:t>
            </a:r>
            <a:r>
              <a:rPr lang="en-US" i="1" dirty="0" smtClean="0"/>
              <a:t> </a:t>
            </a:r>
            <a:r>
              <a:rPr lang="en-US" i="1" dirty="0" err="1" smtClean="0"/>
              <a:t>Chí</a:t>
            </a:r>
            <a:r>
              <a:rPr lang="en-US" i="1" dirty="0" smtClean="0"/>
              <a:t> Minh, </a:t>
            </a:r>
            <a:r>
              <a:rPr lang="en-US" i="1" dirty="0" err="1"/>
              <a:t>Ngày</a:t>
            </a:r>
            <a:r>
              <a:rPr lang="en-US" i="1" dirty="0"/>
              <a:t> </a:t>
            </a:r>
            <a:r>
              <a:rPr lang="en-US" i="1" dirty="0" smtClean="0"/>
              <a:t>20 </a:t>
            </a:r>
            <a:r>
              <a:rPr lang="en-US" i="1" dirty="0" err="1"/>
              <a:t>tháng</a:t>
            </a:r>
            <a:r>
              <a:rPr lang="en-US" i="1" dirty="0"/>
              <a:t> </a:t>
            </a:r>
            <a:r>
              <a:rPr lang="en-US" i="1" dirty="0" smtClean="0"/>
              <a:t>04 </a:t>
            </a:r>
            <a:r>
              <a:rPr lang="en-US" i="1" dirty="0" err="1"/>
              <a:t>năm</a:t>
            </a:r>
            <a:r>
              <a:rPr lang="en-US" i="1" dirty="0"/>
              <a:t> </a:t>
            </a:r>
            <a:r>
              <a:rPr lang="en-US" i="1" dirty="0" smtClean="0"/>
              <a:t>2018</a:t>
            </a:r>
            <a:endParaRPr lang="en-US" i="1" dirty="0"/>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36904" y="1255259"/>
            <a:ext cx="1864789" cy="1819777"/>
          </a:xfrm>
          <a:prstGeom prst="rect">
            <a:avLst/>
          </a:prstGeom>
        </p:spPr>
      </p:pic>
    </p:spTree>
    <p:extLst>
      <p:ext uri="{BB962C8B-B14F-4D97-AF65-F5344CB8AC3E}">
        <p14:creationId xmlns:p14="http://schemas.microsoft.com/office/powerpoint/2010/main" xmlns="" val="2969533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829435"/>
          </a:xfrm>
        </p:spPr>
        <p:txBody>
          <a:bodyPr>
            <a:normAutofit/>
          </a:bodyPr>
          <a:lstStyle/>
          <a:p>
            <a:pPr algn="ctr"/>
            <a:r>
              <a:rPr lang="de-DE" sz="3800" dirty="0">
                <a:solidFill>
                  <a:srgbClr val="FF0000"/>
                </a:solidFill>
                <a:latin typeface="Times New Roman (Headings)"/>
              </a:rPr>
              <a:t>4</a:t>
            </a:r>
            <a:r>
              <a:rPr lang="vi-VN" sz="3800" dirty="0">
                <a:solidFill>
                  <a:srgbClr val="FF0000"/>
                </a:solidFill>
                <a:latin typeface="Times New Roman (Headings)"/>
              </a:rPr>
              <a:t>. Không công khai thỏa thuận cung cấp</a:t>
            </a:r>
            <a:r>
              <a:rPr lang="x-none" sz="3800">
                <a:solidFill>
                  <a:srgbClr val="FF0000"/>
                </a:solidFill>
                <a:latin typeface="Times New Roman (Headings)"/>
              </a:rPr>
              <a:t> </a:t>
            </a:r>
            <a:r>
              <a:rPr lang="x-none" sz="3800" smtClean="0">
                <a:solidFill>
                  <a:srgbClr val="FF0000"/>
                </a:solidFill>
                <a:latin typeface="Times New Roman (Headings)"/>
              </a:rPr>
              <a:t>hoặc </a:t>
            </a:r>
            <a:r>
              <a:rPr lang="x-none" sz="3800" dirty="0">
                <a:solidFill>
                  <a:srgbClr val="FF0000"/>
                </a:solidFill>
                <a:latin typeface="Times New Roman (Headings)"/>
              </a:rPr>
              <a:t>có công khai nhưng không đầy đủ</a:t>
            </a:r>
            <a:endParaRPr lang="en-US" sz="3800" dirty="0">
              <a:solidFill>
                <a:srgbClr val="FF0000"/>
              </a:solidFill>
              <a:latin typeface="Times New Roman (Headings)"/>
            </a:endParaRPr>
          </a:p>
        </p:txBody>
      </p:sp>
      <p:sp>
        <p:nvSpPr>
          <p:cNvPr id="3" name="Content Placeholder 2"/>
          <p:cNvSpPr>
            <a:spLocks noGrp="1"/>
          </p:cNvSpPr>
          <p:nvPr>
            <p:ph idx="1"/>
          </p:nvPr>
        </p:nvSpPr>
        <p:spPr>
          <a:xfrm>
            <a:off x="838200" y="2704011"/>
            <a:ext cx="10515600" cy="3472952"/>
          </a:xfrm>
        </p:spPr>
        <p:txBody>
          <a:bodyPr>
            <a:normAutofit fontScale="92500" lnSpcReduction="10000"/>
          </a:bodyPr>
          <a:lstStyle/>
          <a:p>
            <a:pPr lvl="0">
              <a:lnSpc>
                <a:spcPct val="150000"/>
              </a:lnSpc>
            </a:pPr>
            <a:r>
              <a:rPr lang="x-none" dirty="0">
                <a:solidFill>
                  <a:schemeClr val="tx2">
                    <a:lumMod val="75000"/>
                  </a:schemeClr>
                </a:solidFill>
                <a:latin typeface="Times New Roman (Headings)"/>
              </a:rPr>
              <a:t>Theo quy định, tổ chức, doanh nghiệp cung cấp dịch vụ mạng xã hội phải công khai đầy đủ thỏa thuận cung cấp và sử dụng dịch vụ mạng xã hội. Tuy nhiên, qua thực hiện công tác quản lý Cục Phát thanh, truyền hình và thông tin điện tử nhận thấy nhiều mạng xã hội không công khai hoặc công khai không đầy đủ nội dung Thỏa thuận này.</a:t>
            </a: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42515790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solidFill>
                  <a:srgbClr val="FF0000"/>
                </a:solidFill>
                <a:latin typeface="Times New Roman (Headings)"/>
              </a:rPr>
              <a:t>5</a:t>
            </a:r>
            <a:r>
              <a:rPr lang="vi-VN" sz="3600" dirty="0">
                <a:solidFill>
                  <a:srgbClr val="FF0000"/>
                </a:solidFill>
                <a:latin typeface="Times New Roman (Headings)"/>
              </a:rPr>
              <a:t>. </a:t>
            </a:r>
            <a:r>
              <a:rPr lang="de-DE" sz="3600" dirty="0">
                <a:solidFill>
                  <a:srgbClr val="FF0000"/>
                </a:solidFill>
                <a:latin typeface="Times New Roman (Headings)"/>
              </a:rPr>
              <a:t>Chưa thực hiện đầy đủ việc </a:t>
            </a:r>
            <a:r>
              <a:rPr lang="x-none" sz="3600" dirty="0">
                <a:solidFill>
                  <a:srgbClr val="FF0000"/>
                </a:solidFill>
                <a:latin typeface="Times New Roman (Headings)"/>
              </a:rPr>
              <a:t>đăng ký, lưu trữ thông tin cá nhân của thành viên</a:t>
            </a:r>
            <a:r>
              <a:rPr lang="de-DE" sz="3600" dirty="0">
                <a:solidFill>
                  <a:srgbClr val="FF0000"/>
                </a:solidFill>
                <a:latin typeface="Times New Roman (Headings)"/>
              </a:rPr>
              <a:t> theo quy định</a:t>
            </a:r>
            <a:endParaRPr lang="en-US" sz="3600" dirty="0">
              <a:solidFill>
                <a:srgbClr val="FF0000"/>
              </a:solidFill>
              <a:latin typeface="Times New Roman (Headings)"/>
            </a:endParaRPr>
          </a:p>
        </p:txBody>
      </p:sp>
      <p:sp>
        <p:nvSpPr>
          <p:cNvPr id="3" name="Content Placeholder 2"/>
          <p:cNvSpPr>
            <a:spLocks noGrp="1"/>
          </p:cNvSpPr>
          <p:nvPr>
            <p:ph idx="1"/>
          </p:nvPr>
        </p:nvSpPr>
        <p:spPr>
          <a:xfrm>
            <a:off x="838200" y="1825624"/>
            <a:ext cx="10515600" cy="4910455"/>
          </a:xfrm>
        </p:spPr>
        <p:txBody>
          <a:bodyPr>
            <a:normAutofit fontScale="92500" lnSpcReduction="10000"/>
          </a:bodyPr>
          <a:lstStyle/>
          <a:p>
            <a:pPr>
              <a:lnSpc>
                <a:spcPct val="150000"/>
              </a:lnSpc>
            </a:pPr>
            <a:r>
              <a:rPr lang="de-DE" dirty="0">
                <a:solidFill>
                  <a:schemeClr val="tx2">
                    <a:lumMod val="75000"/>
                  </a:schemeClr>
                </a:solidFill>
                <a:latin typeface="Times New Roman (Headings)"/>
              </a:rPr>
              <a:t>Theo </a:t>
            </a:r>
            <a:r>
              <a:rPr lang="x-none" dirty="0">
                <a:solidFill>
                  <a:schemeClr val="tx2">
                    <a:lumMod val="75000"/>
                  </a:schemeClr>
                </a:solidFill>
                <a:latin typeface="Times New Roman (Headings)"/>
              </a:rPr>
              <a:t>quy định hiện hành,</a:t>
            </a:r>
            <a:r>
              <a:rPr lang="de-DE" dirty="0">
                <a:solidFill>
                  <a:schemeClr val="tx2">
                    <a:lumMod val="75000"/>
                  </a:schemeClr>
                </a:solidFill>
                <a:latin typeface="Times New Roman (Headings)"/>
              </a:rPr>
              <a:t> đơn vị cung cấp dịch vụ mạng xã hội phải thực hiện việc đăng ký, lưu trữ đầy đủ thông tin cá </a:t>
            </a:r>
            <a:r>
              <a:rPr lang="de-DE" dirty="0" smtClean="0">
                <a:solidFill>
                  <a:schemeClr val="tx2">
                    <a:lumMod val="75000"/>
                  </a:schemeClr>
                </a:solidFill>
                <a:latin typeface="Times New Roman (Headings)"/>
              </a:rPr>
              <a:t>nhân.</a:t>
            </a:r>
            <a:endParaRPr lang="en-US" dirty="0">
              <a:solidFill>
                <a:schemeClr val="tx2">
                  <a:lumMod val="75000"/>
                </a:schemeClr>
              </a:solidFill>
              <a:latin typeface="Times New Roman (Headings)"/>
            </a:endParaRPr>
          </a:p>
          <a:p>
            <a:pPr>
              <a:lnSpc>
                <a:spcPct val="150000"/>
              </a:lnSpc>
            </a:pPr>
            <a:r>
              <a:rPr lang="de-DE" dirty="0">
                <a:solidFill>
                  <a:schemeClr val="tx2">
                    <a:lumMod val="75000"/>
                  </a:schemeClr>
                </a:solidFill>
                <a:latin typeface="Times New Roman (Headings)"/>
              </a:rPr>
              <a:t>Tuy nhiên, hiện nay một số trang mạng xã hội không thực hiện đúng quy định này mà cho phép người sử dụng đăng ký thành viên thông qua tài khoản </a:t>
            </a:r>
            <a:r>
              <a:rPr lang="x-none" dirty="0">
                <a:solidFill>
                  <a:schemeClr val="tx2">
                    <a:lumMod val="75000"/>
                  </a:schemeClr>
                </a:solidFill>
                <a:latin typeface="Times New Roman (Headings)"/>
              </a:rPr>
              <a:t>fac</a:t>
            </a:r>
            <a:r>
              <a:rPr lang="de-DE" dirty="0">
                <a:solidFill>
                  <a:schemeClr val="tx2">
                    <a:lumMod val="75000"/>
                  </a:schemeClr>
                </a:solidFill>
                <a:latin typeface="Times New Roman (Headings)"/>
              </a:rPr>
              <a:t>e</a:t>
            </a:r>
            <a:r>
              <a:rPr lang="x-none" dirty="0">
                <a:solidFill>
                  <a:schemeClr val="tx2">
                    <a:lumMod val="75000"/>
                  </a:schemeClr>
                </a:solidFill>
                <a:latin typeface="Times New Roman (Headings)"/>
              </a:rPr>
              <a:t>book</a:t>
            </a:r>
            <a:r>
              <a:rPr lang="de-DE" dirty="0">
                <a:solidFill>
                  <a:schemeClr val="tx2">
                    <a:lumMod val="75000"/>
                  </a:schemeClr>
                </a:solidFill>
                <a:latin typeface="Times New Roman (Headings)"/>
              </a:rPr>
              <a:t>; c</a:t>
            </a:r>
            <a:r>
              <a:rPr lang="x-none" dirty="0">
                <a:solidFill>
                  <a:schemeClr val="tx2">
                    <a:lumMod val="75000"/>
                  </a:schemeClr>
                </a:solidFill>
                <a:latin typeface="Times New Roman (Headings)"/>
              </a:rPr>
              <a:t>ho </a:t>
            </a:r>
            <a:r>
              <a:rPr lang="de-DE" dirty="0">
                <a:solidFill>
                  <a:schemeClr val="tx2">
                    <a:lumMod val="75000"/>
                  </a:schemeClr>
                </a:solidFill>
                <a:latin typeface="Times New Roman (Headings)"/>
              </a:rPr>
              <a:t>phép người sử dụng đăng ký thành viên </a:t>
            </a:r>
            <a:r>
              <a:rPr lang="x-none" dirty="0">
                <a:solidFill>
                  <a:schemeClr val="tx2">
                    <a:lumMod val="75000"/>
                  </a:schemeClr>
                </a:solidFill>
                <a:latin typeface="Times New Roman (Headings)"/>
              </a:rPr>
              <a:t>thông qua đầu số của thuê bao </a:t>
            </a:r>
            <a:r>
              <a:rPr lang="de-DE" dirty="0">
                <a:solidFill>
                  <a:schemeClr val="tx2">
                    <a:lumMod val="75000"/>
                  </a:schemeClr>
                </a:solidFill>
                <a:latin typeface="Times New Roman (Headings)"/>
              </a:rPr>
              <a:t>các mạng di động; cho phé</a:t>
            </a:r>
            <a:r>
              <a:rPr lang="x-none" dirty="0">
                <a:solidFill>
                  <a:schemeClr val="tx2">
                    <a:lumMod val="75000"/>
                  </a:schemeClr>
                </a:solidFill>
                <a:latin typeface="Times New Roman (Headings)"/>
              </a:rPr>
              <a:t>p </a:t>
            </a:r>
            <a:r>
              <a:rPr lang="de-DE" dirty="0">
                <a:solidFill>
                  <a:schemeClr val="tx2">
                    <a:lumMod val="75000"/>
                  </a:schemeClr>
                </a:solidFill>
                <a:latin typeface="Times New Roman (Headings)"/>
              </a:rPr>
              <a:t>người sử dụng dưới</a:t>
            </a:r>
            <a:r>
              <a:rPr lang="x-none" dirty="0">
                <a:solidFill>
                  <a:schemeClr val="tx2">
                    <a:lumMod val="75000"/>
                  </a:schemeClr>
                </a:solidFill>
                <a:latin typeface="Times New Roman (Headings)"/>
              </a:rPr>
              <a:t> 14 tuổi đăng ký thành viên </a:t>
            </a:r>
            <a:r>
              <a:rPr lang="de-DE" dirty="0">
                <a:solidFill>
                  <a:schemeClr val="tx2">
                    <a:lumMod val="75000"/>
                  </a:schemeClr>
                </a:solidFill>
                <a:latin typeface="Times New Roman (Headings)"/>
              </a:rPr>
              <a:t>nhưng</a:t>
            </a:r>
            <a:r>
              <a:rPr lang="x-none" dirty="0">
                <a:solidFill>
                  <a:schemeClr val="tx2">
                    <a:lumMod val="75000"/>
                  </a:schemeClr>
                </a:solidFill>
                <a:latin typeface="Times New Roman (Headings)"/>
              </a:rPr>
              <a:t> không có sự giám hộ hợp pháp của người lớn</a:t>
            </a:r>
            <a:r>
              <a:rPr lang="de-DE" dirty="0">
                <a:solidFill>
                  <a:schemeClr val="tx2">
                    <a:lumMod val="75000"/>
                  </a:schemeClr>
                </a:solidFill>
                <a:latin typeface="Times New Roman (Headings)"/>
              </a:rPr>
              <a:t>. </a:t>
            </a: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1632946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de-DE" sz="3800" dirty="0">
                <a:solidFill>
                  <a:srgbClr val="FF0000"/>
                </a:solidFill>
                <a:latin typeface="Times New Roman (Headings)"/>
              </a:rPr>
              <a:t>6. Ngoài ra có một số biểu hiện vi phạm </a:t>
            </a:r>
            <a:r>
              <a:rPr lang="de-DE" sz="3800" dirty="0" smtClean="0">
                <a:solidFill>
                  <a:srgbClr val="FF0000"/>
                </a:solidFill>
                <a:latin typeface="Times New Roman (Headings)"/>
              </a:rPr>
              <a:t>khác</a:t>
            </a:r>
            <a:endParaRPr lang="en-US" sz="3800" dirty="0">
              <a:solidFill>
                <a:srgbClr val="FF0000"/>
              </a:solidFill>
              <a:latin typeface="Times New Roman (Headings)"/>
            </a:endParaRPr>
          </a:p>
        </p:txBody>
      </p:sp>
      <p:sp>
        <p:nvSpPr>
          <p:cNvPr id="3" name="Content Placeholder 2"/>
          <p:cNvSpPr>
            <a:spLocks noGrp="1"/>
          </p:cNvSpPr>
          <p:nvPr>
            <p:ph idx="1"/>
          </p:nvPr>
        </p:nvSpPr>
        <p:spPr>
          <a:xfrm>
            <a:off x="838200" y="1825624"/>
            <a:ext cx="10515600" cy="4910455"/>
          </a:xfrm>
        </p:spPr>
        <p:txBody>
          <a:bodyPr>
            <a:normAutofit fontScale="85000" lnSpcReduction="20000"/>
          </a:bodyPr>
          <a:lstStyle/>
          <a:p>
            <a:pPr>
              <a:lnSpc>
                <a:spcPct val="150000"/>
              </a:lnSpc>
            </a:pPr>
            <a:r>
              <a:rPr lang="vi-VN" dirty="0" smtClean="0">
                <a:solidFill>
                  <a:schemeClr val="tx2">
                    <a:lumMod val="75000"/>
                  </a:schemeClr>
                </a:solidFill>
                <a:latin typeface="Times New Roman (Headings)"/>
              </a:rPr>
              <a:t>Còn </a:t>
            </a:r>
            <a:r>
              <a:rPr lang="vi-VN" dirty="0">
                <a:solidFill>
                  <a:schemeClr val="tx2">
                    <a:lumMod val="75000"/>
                  </a:schemeClr>
                </a:solidFill>
                <a:latin typeface="Times New Roman (Headings)"/>
              </a:rPr>
              <a:t>tồn tại thông tin không phù hợp với thuần phong mỹ tục, </a:t>
            </a:r>
            <a:r>
              <a:rPr lang="x-none" dirty="0">
                <a:solidFill>
                  <a:schemeClr val="tx2">
                    <a:lumMod val="75000"/>
                  </a:schemeClr>
                </a:solidFill>
                <a:latin typeface="Times New Roman (Headings)"/>
              </a:rPr>
              <a:t>thông tin dung tục, phản cảm, sai sự thật, xúc phạm danh dự nhân phẩm của tổ chức, cá nhân khác trên một số mạng xã hội đã được cấp giấy phép hoạt động.</a:t>
            </a:r>
            <a:endParaRPr lang="en-US" dirty="0">
              <a:solidFill>
                <a:schemeClr val="tx2">
                  <a:lumMod val="75000"/>
                </a:schemeClr>
              </a:solidFill>
              <a:latin typeface="Times New Roman (Headings)"/>
            </a:endParaRPr>
          </a:p>
          <a:p>
            <a:pPr>
              <a:lnSpc>
                <a:spcPct val="150000"/>
              </a:lnSpc>
            </a:pPr>
            <a:r>
              <a:rPr lang="x-none">
                <a:solidFill>
                  <a:schemeClr val="tx2">
                    <a:lumMod val="75000"/>
                  </a:schemeClr>
                </a:solidFill>
                <a:latin typeface="Times New Roman (Headings)"/>
              </a:rPr>
              <a:t> </a:t>
            </a:r>
            <a:r>
              <a:rPr lang="x-none" smtClean="0">
                <a:solidFill>
                  <a:schemeClr val="tx2">
                    <a:lumMod val="75000"/>
                  </a:schemeClr>
                </a:solidFill>
                <a:latin typeface="Times New Roman (Headings)"/>
              </a:rPr>
              <a:t>Một </a:t>
            </a:r>
            <a:r>
              <a:rPr lang="x-none" dirty="0">
                <a:solidFill>
                  <a:schemeClr val="tx2">
                    <a:lumMod val="75000"/>
                  </a:schemeClr>
                </a:solidFill>
                <a:latin typeface="Times New Roman (Headings)"/>
              </a:rPr>
              <a:t>số mạng xã hội chưa xây dựng hệ thống cảnh báo để người sử dụng thông báo khi phát hiện thông tin vi phạm</a:t>
            </a:r>
            <a:endParaRPr lang="en-US" dirty="0">
              <a:solidFill>
                <a:schemeClr val="tx2">
                  <a:lumMod val="75000"/>
                </a:schemeClr>
              </a:solidFill>
              <a:latin typeface="Times New Roman (Headings)"/>
            </a:endParaRPr>
          </a:p>
          <a:p>
            <a:pPr>
              <a:lnSpc>
                <a:spcPct val="150000"/>
              </a:lnSpc>
            </a:pPr>
            <a:r>
              <a:rPr lang="en-US" dirty="0" err="1" smtClean="0">
                <a:solidFill>
                  <a:schemeClr val="tx2">
                    <a:lumMod val="75000"/>
                  </a:schemeClr>
                </a:solidFill>
                <a:latin typeface="Times New Roman (Headings)"/>
              </a:rPr>
              <a:t>Nhìn</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chung</a:t>
            </a:r>
            <a:r>
              <a:rPr lang="en-US" dirty="0">
                <a:solidFill>
                  <a:schemeClr val="tx2">
                    <a:lumMod val="75000"/>
                  </a:schemeClr>
                </a:solidFill>
                <a:latin typeface="Times New Roman (Headings)"/>
              </a:rPr>
              <a:t> b</a:t>
            </a:r>
            <a:r>
              <a:rPr lang="vi-VN" dirty="0">
                <a:solidFill>
                  <a:schemeClr val="tx2">
                    <a:lumMod val="75000"/>
                  </a:schemeClr>
                </a:solidFill>
                <a:latin typeface="Times New Roman (Headings)"/>
              </a:rPr>
              <a:t>ộ lọc</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từ</a:t>
            </a:r>
            <a:r>
              <a:rPr lang="en-US" dirty="0">
                <a:solidFill>
                  <a:schemeClr val="tx2">
                    <a:lumMod val="75000"/>
                  </a:schemeClr>
                </a:solidFill>
                <a:latin typeface="Times New Roman (Headings)"/>
              </a:rPr>
              <a:t> </a:t>
            </a:r>
            <a:r>
              <a:rPr lang="vi-VN" dirty="0" smtClean="0">
                <a:solidFill>
                  <a:schemeClr val="tx2">
                    <a:lumMod val="75000"/>
                  </a:schemeClr>
                </a:solidFill>
                <a:latin typeface="Times New Roman (Headings)"/>
              </a:rPr>
              <a:t>còn </a:t>
            </a:r>
            <a:r>
              <a:rPr lang="en-US" dirty="0" err="1">
                <a:solidFill>
                  <a:schemeClr val="tx2">
                    <a:lumMod val="75000"/>
                  </a:schemeClr>
                </a:solidFill>
                <a:latin typeface="Times New Roman (Headings)"/>
              </a:rPr>
              <a:t>khá</a:t>
            </a:r>
            <a:r>
              <a:rPr lang="en-US" dirty="0">
                <a:solidFill>
                  <a:schemeClr val="tx2">
                    <a:lumMod val="75000"/>
                  </a:schemeClr>
                </a:solidFill>
                <a:latin typeface="Times New Roman (Headings)"/>
              </a:rPr>
              <a:t> </a:t>
            </a:r>
            <a:r>
              <a:rPr lang="vi-VN" dirty="0">
                <a:solidFill>
                  <a:schemeClr val="tx2">
                    <a:lumMod val="75000"/>
                  </a:schemeClr>
                </a:solidFill>
                <a:latin typeface="Times New Roman (Headings)"/>
              </a:rPr>
              <a:t>hạn chế số lượng từ lọc</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dẫn</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đến</a:t>
            </a:r>
            <a:r>
              <a:rPr lang="en-US" dirty="0">
                <a:solidFill>
                  <a:schemeClr val="tx2">
                    <a:lumMod val="75000"/>
                  </a:schemeClr>
                </a:solidFill>
                <a:latin typeface="Times New Roman (Headings)"/>
              </a:rPr>
              <a:t> </a:t>
            </a:r>
            <a:r>
              <a:rPr lang="x-none" dirty="0">
                <a:solidFill>
                  <a:schemeClr val="tx2">
                    <a:lumMod val="75000"/>
                  </a:schemeClr>
                </a:solidFill>
                <a:latin typeface="Times New Roman (Headings)"/>
              </a:rPr>
              <a:t>cơ chế lọc tự động của một số mạng xã hội </a:t>
            </a:r>
            <a:r>
              <a:rPr lang="en-US" dirty="0" err="1">
                <a:solidFill>
                  <a:schemeClr val="tx2">
                    <a:lumMod val="75000"/>
                  </a:schemeClr>
                </a:solidFill>
                <a:latin typeface="Times New Roman (Headings)"/>
              </a:rPr>
              <a:t>chưa</a:t>
            </a:r>
            <a:r>
              <a:rPr lang="vi-VN" dirty="0">
                <a:solidFill>
                  <a:schemeClr val="tx2">
                    <a:lumMod val="75000"/>
                  </a:schemeClr>
                </a:solidFill>
                <a:latin typeface="Times New Roman (Headings)"/>
              </a:rPr>
              <a:t> đạt yêu cầu,</a:t>
            </a:r>
            <a:r>
              <a:rPr lang="x-none" dirty="0">
                <a:solidFill>
                  <a:schemeClr val="tx2">
                    <a:lumMod val="75000"/>
                  </a:schemeClr>
                </a:solidFill>
                <a:latin typeface="Times New Roman (Headings)"/>
              </a:rPr>
              <a:t> không lọc được hết thông tin có nội dung</a:t>
            </a:r>
            <a:r>
              <a:rPr lang="vi-VN" dirty="0">
                <a:solidFill>
                  <a:schemeClr val="tx2">
                    <a:lumMod val="75000"/>
                  </a:schemeClr>
                </a:solidFill>
                <a:latin typeface="Times New Roman (Headings)"/>
              </a:rPr>
              <a:t> nhạy cảm,</a:t>
            </a:r>
            <a:r>
              <a:rPr lang="x-none" dirty="0">
                <a:solidFill>
                  <a:schemeClr val="tx2">
                    <a:lumMod val="75000"/>
                  </a:schemeClr>
                </a:solidFill>
                <a:latin typeface="Times New Roman (Headings)"/>
              </a:rPr>
              <a:t> vi phạm</a:t>
            </a:r>
            <a:r>
              <a:rPr lang="vi-VN" dirty="0">
                <a:solidFill>
                  <a:schemeClr val="tx2">
                    <a:lumMod val="75000"/>
                  </a:schemeClr>
                </a:solidFill>
                <a:latin typeface="Times New Roman (Headings)"/>
              </a:rPr>
              <a:t>.</a:t>
            </a:r>
            <a:endParaRPr lang="en-US" dirty="0">
              <a:solidFill>
                <a:schemeClr val="tx2">
                  <a:lumMod val="75000"/>
                </a:schemeClr>
              </a:solidFill>
              <a:latin typeface="Times New Roman (Headings)"/>
            </a:endParaRPr>
          </a:p>
          <a:p>
            <a:pPr>
              <a:lnSpc>
                <a:spcPct val="150000"/>
              </a:lnSpc>
            </a:pP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4026364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85554"/>
            <a:ext cx="10515600" cy="1319349"/>
          </a:xfrm>
        </p:spPr>
        <p:txBody>
          <a:bodyPr>
            <a:normAutofit fontScale="62500" lnSpcReduction="20000"/>
          </a:bodyPr>
          <a:lstStyle/>
          <a:p>
            <a:pPr algn="ctr">
              <a:lnSpc>
                <a:spcPct val="160000"/>
              </a:lnSpc>
              <a:buNone/>
            </a:pPr>
            <a:r>
              <a:rPr lang="en-US" sz="4400" b="1" dirty="0">
                <a:solidFill>
                  <a:srgbClr val="FF0000"/>
                </a:solidFill>
                <a:latin typeface="Times New Roman (Headings)"/>
              </a:rPr>
              <a:t>III. ĐỐI VỚI HOẠT ĐỘNG CUNG CẤP DỊCH VỤ CUNG CẤP TRÒ CHƠI ĐIỆN TỬ TRÊN MẠNG</a:t>
            </a:r>
            <a:endParaRPr lang="en-US" sz="4400" dirty="0">
              <a:solidFill>
                <a:srgbClr val="FF0000"/>
              </a:solidFill>
              <a:latin typeface="Times New Roman (Headings)"/>
            </a:endParaRPr>
          </a:p>
          <a:p>
            <a:pPr>
              <a:lnSpc>
                <a:spcPct val="160000"/>
              </a:lnSpc>
            </a:pPr>
            <a:endParaRPr lang="en-US" sz="4400" dirty="0">
              <a:solidFill>
                <a:srgbClr val="FF0000"/>
              </a:solidFill>
              <a:latin typeface="Times New Roman (Headings)"/>
            </a:endParaRPr>
          </a:p>
        </p:txBody>
      </p:sp>
    </p:spTree>
    <p:extLst>
      <p:ext uri="{BB962C8B-B14F-4D97-AF65-F5344CB8AC3E}">
        <p14:creationId xmlns:p14="http://schemas.microsoft.com/office/powerpoint/2010/main" xmlns="" val="1162745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pt-BR" sz="4000" dirty="0" smtClean="0">
                <a:solidFill>
                  <a:srgbClr val="FF0000"/>
                </a:solidFill>
                <a:latin typeface="Times New Roman (Headings)"/>
              </a:rPr>
              <a:t>1. Các hành vi vi phạm phổ biến	</a:t>
            </a:r>
            <a:endParaRPr lang="en-US" sz="4000" dirty="0">
              <a:solidFill>
                <a:srgbClr val="FF0000"/>
              </a:solidFill>
              <a:latin typeface="Times New Roman (Headings)"/>
            </a:endParaRPr>
          </a:p>
        </p:txBody>
      </p:sp>
      <p:sp>
        <p:nvSpPr>
          <p:cNvPr id="3" name="Content Placeholder 2"/>
          <p:cNvSpPr>
            <a:spLocks noGrp="1"/>
          </p:cNvSpPr>
          <p:nvPr>
            <p:ph idx="1"/>
          </p:nvPr>
        </p:nvSpPr>
        <p:spPr>
          <a:xfrm>
            <a:off x="838200" y="1825624"/>
            <a:ext cx="10515600" cy="4910455"/>
          </a:xfrm>
        </p:spPr>
        <p:txBody>
          <a:bodyPr>
            <a:normAutofit fontScale="85000" lnSpcReduction="20000"/>
          </a:bodyPr>
          <a:lstStyle/>
          <a:p>
            <a:pPr>
              <a:lnSpc>
                <a:spcPct val="150000"/>
              </a:lnSpc>
            </a:pPr>
            <a:r>
              <a:rPr lang="en-US" dirty="0" err="1" smtClean="0">
                <a:solidFill>
                  <a:schemeClr val="tx2">
                    <a:lumMod val="75000"/>
                  </a:schemeClr>
                </a:solidFill>
                <a:latin typeface="Times New Roman (Headings)"/>
              </a:rPr>
              <a:t>Cung</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cấp</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dịch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vụ</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trò</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chơi</a:t>
            </a:r>
            <a:r>
              <a:rPr lang="en-US" dirty="0">
                <a:solidFill>
                  <a:schemeClr val="tx2">
                    <a:lumMod val="75000"/>
                  </a:schemeClr>
                </a:solidFill>
                <a:latin typeface="Times New Roman (Headings)"/>
              </a:rPr>
              <a:t> G1 </a:t>
            </a:r>
            <a:r>
              <a:rPr lang="en-US" dirty="0" err="1">
                <a:solidFill>
                  <a:schemeClr val="tx2">
                    <a:lumMod val="75000"/>
                  </a:schemeClr>
                </a:solidFill>
                <a:latin typeface="Times New Roman (Headings)"/>
              </a:rPr>
              <a:t>trên</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mạng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khi</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chưa</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có</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quyết</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định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phê</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duyệt</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nội</a:t>
            </a:r>
            <a:r>
              <a:rPr lang="en-US" dirty="0">
                <a:solidFill>
                  <a:schemeClr val="tx2">
                    <a:lumMod val="75000"/>
                  </a:schemeClr>
                </a:solidFill>
                <a:latin typeface="Times New Roman (Headings)"/>
              </a:rPr>
              <a:t> dung, </a:t>
            </a:r>
            <a:r>
              <a:rPr lang="en-US" dirty="0" err="1">
                <a:solidFill>
                  <a:schemeClr val="tx2">
                    <a:lumMod val="75000"/>
                  </a:schemeClr>
                </a:solidFill>
                <a:latin typeface="Times New Roman (Headings)"/>
              </a:rPr>
              <a:t>kịch</a:t>
            </a:r>
            <a:r>
              <a:rPr lang="en-US" dirty="0">
                <a:solidFill>
                  <a:schemeClr val="tx2">
                    <a:lumMod val="75000"/>
                  </a:schemeClr>
                </a:solidFill>
                <a:latin typeface="Times New Roman (Headings)"/>
              </a:rPr>
              <a:t> </a:t>
            </a:r>
            <a:r>
              <a:rPr lang="en-US" dirty="0" err="1" smtClean="0">
                <a:solidFill>
                  <a:schemeClr val="tx2">
                    <a:lumMod val="75000"/>
                  </a:schemeClr>
                </a:solidFill>
                <a:latin typeface="Times New Roman (Headings)"/>
              </a:rPr>
              <a:t>bản</a:t>
            </a:r>
            <a:r>
              <a:rPr lang="en-US" dirty="0" smtClean="0">
                <a:solidFill>
                  <a:schemeClr val="tx2">
                    <a:lumMod val="75000"/>
                  </a:schemeClr>
                </a:solidFill>
                <a:latin typeface="Times New Roman (Headings)"/>
              </a:rPr>
              <a:t>.</a:t>
            </a:r>
            <a:endParaRPr lang="en-US" dirty="0">
              <a:solidFill>
                <a:schemeClr val="tx2">
                  <a:lumMod val="75000"/>
                </a:schemeClr>
              </a:solidFill>
              <a:latin typeface="Times New Roman (Headings)"/>
            </a:endParaRPr>
          </a:p>
          <a:p>
            <a:pPr>
              <a:lnSpc>
                <a:spcPct val="150000"/>
              </a:lnSpc>
            </a:pPr>
            <a:r>
              <a:rPr lang="en-US" dirty="0" err="1" smtClean="0">
                <a:solidFill>
                  <a:schemeClr val="tx2">
                    <a:lumMod val="75000"/>
                  </a:schemeClr>
                </a:solidFill>
                <a:latin typeface="Times New Roman (Headings)"/>
              </a:rPr>
              <a:t>Giới</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thiệu</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quảng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cáo</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trò</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chơi</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điện</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tử</a:t>
            </a:r>
            <a:r>
              <a:rPr lang="en-US" dirty="0">
                <a:solidFill>
                  <a:schemeClr val="tx2">
                    <a:lumMod val="75000"/>
                  </a:schemeClr>
                </a:solidFill>
                <a:latin typeface="Times New Roman (Headings)"/>
              </a:rPr>
              <a:t> G1 </a:t>
            </a:r>
            <a:r>
              <a:rPr lang="en-US" dirty="0" err="1">
                <a:solidFill>
                  <a:schemeClr val="tx2">
                    <a:lumMod val="75000"/>
                  </a:schemeClr>
                </a:solidFill>
                <a:latin typeface="Times New Roman (Headings)"/>
              </a:rPr>
              <a:t>khi</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chưa</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được</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cấp</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quyết</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định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phê</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duyệt</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nội</a:t>
            </a:r>
            <a:r>
              <a:rPr lang="en-US" dirty="0">
                <a:solidFill>
                  <a:schemeClr val="tx2">
                    <a:lumMod val="75000"/>
                  </a:schemeClr>
                </a:solidFill>
                <a:latin typeface="Times New Roman (Headings)"/>
              </a:rPr>
              <a:t> dung, </a:t>
            </a:r>
            <a:r>
              <a:rPr lang="en-US" dirty="0" err="1">
                <a:solidFill>
                  <a:schemeClr val="tx2">
                    <a:lumMod val="75000"/>
                  </a:schemeClr>
                </a:solidFill>
                <a:latin typeface="Times New Roman (Headings)"/>
              </a:rPr>
              <a:t>kịch</a:t>
            </a:r>
            <a:r>
              <a:rPr lang="en-US" dirty="0">
                <a:solidFill>
                  <a:schemeClr val="tx2">
                    <a:lumMod val="75000"/>
                  </a:schemeClr>
                </a:solidFill>
                <a:latin typeface="Times New Roman (Headings)"/>
              </a:rPr>
              <a:t> </a:t>
            </a:r>
            <a:r>
              <a:rPr lang="en-US" dirty="0" err="1" smtClean="0">
                <a:solidFill>
                  <a:schemeClr val="tx2">
                    <a:lumMod val="75000"/>
                  </a:schemeClr>
                </a:solidFill>
                <a:latin typeface="Times New Roman (Headings)"/>
              </a:rPr>
              <a:t>bản</a:t>
            </a:r>
            <a:r>
              <a:rPr lang="en-US" dirty="0" smtClean="0">
                <a:solidFill>
                  <a:schemeClr val="tx2">
                    <a:lumMod val="75000"/>
                  </a:schemeClr>
                </a:solidFill>
                <a:latin typeface="Times New Roman (Headings)"/>
              </a:rPr>
              <a:t>. </a:t>
            </a:r>
            <a:endParaRPr lang="en-US" dirty="0">
              <a:solidFill>
                <a:schemeClr val="tx2">
                  <a:lumMod val="75000"/>
                </a:schemeClr>
              </a:solidFill>
              <a:latin typeface="Times New Roman (Headings)"/>
            </a:endParaRPr>
          </a:p>
          <a:p>
            <a:pPr>
              <a:lnSpc>
                <a:spcPct val="150000"/>
              </a:lnSpc>
            </a:pPr>
            <a:r>
              <a:rPr lang="en-US" dirty="0" smtClean="0">
                <a:solidFill>
                  <a:schemeClr val="tx2">
                    <a:lumMod val="75000"/>
                  </a:schemeClr>
                </a:solidFill>
                <a:latin typeface="Times New Roman (Headings)"/>
              </a:rPr>
              <a:t>Đ</a:t>
            </a:r>
            <a:r>
              <a:rPr lang="vi-VN" dirty="0" smtClean="0">
                <a:solidFill>
                  <a:schemeClr val="tx2">
                    <a:lumMod val="75000"/>
                  </a:schemeClr>
                </a:solidFill>
                <a:latin typeface="Times New Roman (Headings)"/>
              </a:rPr>
              <a:t>ược </a:t>
            </a:r>
            <a:r>
              <a:rPr lang="vi-VN" dirty="0">
                <a:solidFill>
                  <a:schemeClr val="tx2">
                    <a:lumMod val="75000"/>
                  </a:schemeClr>
                </a:solidFill>
                <a:latin typeface="Times New Roman (Headings)"/>
              </a:rPr>
              <a:t>cấp Giấy phép cung cấp dịch vụ trò chơi điện tử G1 trên mạng, giấy chứng nhận đăng ký cung cấp dịch vụ trò chơi điện tử G2, G3, G4 nhưng không triển khai cung cấp dịch vụ theo quy định.</a:t>
            </a:r>
            <a:r>
              <a:rPr lang="en-US" i="1" dirty="0">
                <a:solidFill>
                  <a:schemeClr val="tx2">
                    <a:lumMod val="75000"/>
                  </a:schemeClr>
                </a:solidFill>
                <a:latin typeface="Times New Roman (Headings)"/>
              </a:rPr>
              <a:t> </a:t>
            </a:r>
            <a:endParaRPr lang="en-US" dirty="0">
              <a:solidFill>
                <a:schemeClr val="tx2">
                  <a:lumMod val="75000"/>
                </a:schemeClr>
              </a:solidFill>
              <a:latin typeface="Times New Roman (Headings)"/>
            </a:endParaRPr>
          </a:p>
          <a:p>
            <a:pPr>
              <a:lnSpc>
                <a:spcPct val="150000"/>
              </a:lnSpc>
            </a:pPr>
            <a:r>
              <a:rPr lang="en-US" dirty="0" err="1" smtClean="0">
                <a:solidFill>
                  <a:schemeClr val="tx2">
                    <a:lumMod val="75000"/>
                  </a:schemeClr>
                </a:solidFill>
                <a:latin typeface="Times New Roman (Headings)"/>
              </a:rPr>
              <a:t>Một</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số</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doanh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nghiệp</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chưa</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thực</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hiện</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việc</a:t>
            </a:r>
            <a:r>
              <a:rPr lang="en-US" dirty="0">
                <a:solidFill>
                  <a:schemeClr val="tx2">
                    <a:lumMod val="75000"/>
                  </a:schemeClr>
                </a:solidFill>
                <a:latin typeface="Times New Roman (Headings)"/>
              </a:rPr>
              <a:t> </a:t>
            </a:r>
            <a:r>
              <a:rPr lang="vi-VN" dirty="0">
                <a:solidFill>
                  <a:schemeClr val="tx2">
                    <a:lumMod val="75000"/>
                  </a:schemeClr>
                </a:solidFill>
                <a:latin typeface="Times New Roman (Headings)"/>
              </a:rPr>
              <a:t>báo cáo </a:t>
            </a:r>
            <a:r>
              <a:rPr lang="da-DK" dirty="0">
                <a:solidFill>
                  <a:schemeClr val="tx2">
                    <a:lumMod val="75000"/>
                  </a:schemeClr>
                </a:solidFill>
                <a:latin typeface="Times New Roman (Headings)"/>
              </a:rPr>
              <a:t>theo quy định tại Thông tư số 24/2014/TT-BTTTT.</a:t>
            </a:r>
            <a:endParaRPr lang="en-US" dirty="0">
              <a:solidFill>
                <a:schemeClr val="tx2">
                  <a:lumMod val="75000"/>
                </a:schemeClr>
              </a:solidFill>
              <a:latin typeface="Times New Roman (Headings)"/>
            </a:endParaRPr>
          </a:p>
          <a:p>
            <a:pPr>
              <a:lnSpc>
                <a:spcPct val="150000"/>
              </a:lnSpc>
            </a:pP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22570249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pt-BR" sz="4000" dirty="0">
                <a:solidFill>
                  <a:srgbClr val="FF0000"/>
                </a:solidFill>
                <a:latin typeface="Times New Roman (Headings)"/>
              </a:rPr>
              <a:t>1. Các hành vi vi phạm phổ </a:t>
            </a:r>
            <a:r>
              <a:rPr lang="pt-BR" sz="4000" dirty="0" smtClean="0">
                <a:solidFill>
                  <a:srgbClr val="FF0000"/>
                </a:solidFill>
                <a:latin typeface="Times New Roman (Headings)"/>
              </a:rPr>
              <a:t>biến	</a:t>
            </a:r>
            <a:endParaRPr lang="en-US" sz="4000" dirty="0">
              <a:solidFill>
                <a:srgbClr val="FF0000"/>
              </a:solidFill>
              <a:latin typeface="Times New Roman (Headings)"/>
            </a:endParaRPr>
          </a:p>
        </p:txBody>
      </p:sp>
      <p:sp>
        <p:nvSpPr>
          <p:cNvPr id="3" name="Content Placeholder 2"/>
          <p:cNvSpPr>
            <a:spLocks noGrp="1"/>
          </p:cNvSpPr>
          <p:nvPr>
            <p:ph idx="1"/>
          </p:nvPr>
        </p:nvSpPr>
        <p:spPr>
          <a:xfrm>
            <a:off x="838200" y="1825624"/>
            <a:ext cx="10515600" cy="4910455"/>
          </a:xfrm>
        </p:spPr>
        <p:txBody>
          <a:bodyPr>
            <a:normAutofit fontScale="85000" lnSpcReduction="20000"/>
          </a:bodyPr>
          <a:lstStyle/>
          <a:p>
            <a:pPr>
              <a:lnSpc>
                <a:spcPct val="150000"/>
              </a:lnSpc>
            </a:pPr>
            <a:r>
              <a:rPr lang="en-US" dirty="0" err="1" smtClean="0">
                <a:solidFill>
                  <a:schemeClr val="tx2">
                    <a:lumMod val="75000"/>
                  </a:schemeClr>
                </a:solidFill>
                <a:latin typeface="Times New Roman (Headings)"/>
              </a:rPr>
              <a:t>Một</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số</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doanh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nghiệp</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khi</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ngừng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cung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cấp</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dịch</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vụ</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không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thực</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hiện</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thông</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báo</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theo</a:t>
            </a:r>
            <a:r>
              <a:rPr lang="en-US" dirty="0">
                <a:solidFill>
                  <a:schemeClr val="tx2">
                    <a:lumMod val="75000"/>
                  </a:schemeClr>
                </a:solidFill>
                <a:latin typeface="Times New Roman (Headings)"/>
              </a:rPr>
              <a:t> </a:t>
            </a:r>
            <a:r>
              <a:rPr lang="en-US" dirty="0" err="1">
                <a:solidFill>
                  <a:schemeClr val="tx2">
                    <a:lumMod val="75000"/>
                  </a:schemeClr>
                </a:solidFill>
                <a:latin typeface="Times New Roman (Headings)"/>
              </a:rPr>
              <a:t>quy</a:t>
            </a:r>
            <a:r>
              <a:rPr lang="en-US" dirty="0">
                <a:solidFill>
                  <a:schemeClr val="tx2">
                    <a:lumMod val="75000"/>
                  </a:schemeClr>
                </a:solidFill>
                <a:latin typeface="Times New Roman (Headings)"/>
              </a:rPr>
              <a:t> </a:t>
            </a:r>
            <a:r>
              <a:rPr lang="en-US" dirty="0" err="1" smtClean="0">
                <a:solidFill>
                  <a:schemeClr val="tx2">
                    <a:lumMod val="75000"/>
                  </a:schemeClr>
                </a:solidFill>
                <a:latin typeface="Times New Roman (Headings)"/>
              </a:rPr>
              <a:t>định</a:t>
            </a:r>
            <a:r>
              <a:rPr lang="en-US" dirty="0" smtClean="0">
                <a:solidFill>
                  <a:schemeClr val="tx2">
                    <a:lumMod val="75000"/>
                  </a:schemeClr>
                </a:solidFill>
                <a:latin typeface="Times New Roman (Headings)"/>
              </a:rPr>
              <a:t>.</a:t>
            </a:r>
            <a:endParaRPr lang="en-US" dirty="0">
              <a:solidFill>
                <a:schemeClr val="tx2">
                  <a:lumMod val="75000"/>
                </a:schemeClr>
              </a:solidFill>
              <a:latin typeface="Times New Roman (Headings)"/>
            </a:endParaRPr>
          </a:p>
          <a:p>
            <a:pPr>
              <a:lnSpc>
                <a:spcPct val="150000"/>
              </a:lnSpc>
            </a:pPr>
            <a:r>
              <a:rPr lang="en-US" dirty="0" smtClean="0">
                <a:solidFill>
                  <a:schemeClr val="tx2">
                    <a:lumMod val="75000"/>
                  </a:schemeClr>
                </a:solidFill>
                <a:latin typeface="Times New Roman (Headings)"/>
              </a:rPr>
              <a:t>K</a:t>
            </a:r>
            <a:r>
              <a:rPr lang="de-DE" dirty="0" smtClean="0">
                <a:solidFill>
                  <a:schemeClr val="tx2">
                    <a:lumMod val="75000"/>
                  </a:schemeClr>
                </a:solidFill>
                <a:latin typeface="Times New Roman (Headings)"/>
              </a:rPr>
              <a:t>hông </a:t>
            </a:r>
            <a:r>
              <a:rPr lang="de-DE" dirty="0">
                <a:solidFill>
                  <a:schemeClr val="tx2">
                    <a:lumMod val="75000"/>
                  </a:schemeClr>
                </a:solidFill>
                <a:latin typeface="Times New Roman (Headings)"/>
              </a:rPr>
              <a:t>thực hiện thủ tục cấp sửa đổi, bổ sung </a:t>
            </a:r>
            <a:r>
              <a:rPr lang="en-US" dirty="0" err="1" smtClean="0">
                <a:solidFill>
                  <a:schemeClr val="tx2">
                    <a:lumMod val="75000"/>
                  </a:schemeClr>
                </a:solidFill>
                <a:latin typeface="Times New Roman (Headings)"/>
              </a:rPr>
              <a:t>khi</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thay</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đổi</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tên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trò</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chơi</a:t>
            </a:r>
            <a:r>
              <a:rPr lang="da-DK" dirty="0" smtClean="0">
                <a:solidFill>
                  <a:schemeClr val="tx2">
                    <a:lumMod val="75000"/>
                  </a:schemeClr>
                </a:solidFill>
                <a:latin typeface="Times New Roman (Headings)"/>
              </a:rPr>
              <a:t>.</a:t>
            </a:r>
            <a:endParaRPr lang="en-US" dirty="0">
              <a:solidFill>
                <a:schemeClr val="tx2">
                  <a:lumMod val="75000"/>
                </a:schemeClr>
              </a:solidFill>
              <a:latin typeface="Times New Roman (Headings)"/>
            </a:endParaRPr>
          </a:p>
          <a:p>
            <a:pPr>
              <a:lnSpc>
                <a:spcPct val="150000"/>
              </a:lnSpc>
            </a:pPr>
            <a:r>
              <a:rPr lang="en-US" dirty="0" err="1" smtClean="0">
                <a:solidFill>
                  <a:schemeClr val="tx2">
                    <a:lumMod val="75000"/>
                  </a:schemeClr>
                </a:solidFill>
                <a:latin typeface="Times New Roman (Headings)"/>
              </a:rPr>
              <a:t>Chưa</a:t>
            </a:r>
            <a:r>
              <a:rPr lang="en-US" dirty="0" smtClean="0">
                <a:solidFill>
                  <a:schemeClr val="tx2">
                    <a:lumMod val="75000"/>
                  </a:schemeClr>
                </a:solidFill>
                <a:latin typeface="Times New Roman (Headings)"/>
              </a:rPr>
              <a:t> </a:t>
            </a:r>
            <a:r>
              <a:rPr lang="en-US" dirty="0" err="1">
                <a:solidFill>
                  <a:schemeClr val="tx2">
                    <a:lumMod val="75000"/>
                  </a:schemeClr>
                </a:solidFill>
                <a:latin typeface="Times New Roman (Headings)"/>
              </a:rPr>
              <a:t>có</a:t>
            </a:r>
            <a:r>
              <a:rPr lang="en-US"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biện</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pháp</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để</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quản</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lý</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thời</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gian</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chơi</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của</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người</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chơi</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từ</a:t>
            </a:r>
            <a:r>
              <a:rPr lang="es-ES_tradnl" dirty="0">
                <a:solidFill>
                  <a:schemeClr val="tx2">
                    <a:lumMod val="75000"/>
                  </a:schemeClr>
                </a:solidFill>
                <a:latin typeface="Times New Roman (Headings)"/>
              </a:rPr>
              <a:t> 00h00 </a:t>
            </a:r>
            <a:r>
              <a:rPr lang="es-ES_tradnl" dirty="0" err="1">
                <a:solidFill>
                  <a:schemeClr val="tx2">
                    <a:lumMod val="75000"/>
                  </a:schemeClr>
                </a:solidFill>
                <a:latin typeface="Times New Roman (Headings)"/>
              </a:rPr>
              <a:t>đến</a:t>
            </a:r>
            <a:r>
              <a:rPr lang="es-ES_tradnl" dirty="0">
                <a:solidFill>
                  <a:schemeClr val="tx2">
                    <a:lumMod val="75000"/>
                  </a:schemeClr>
                </a:solidFill>
                <a:latin typeface="Times New Roman (Headings)"/>
              </a:rPr>
              <a:t> 24h00 </a:t>
            </a:r>
            <a:r>
              <a:rPr lang="es-ES_tradnl" dirty="0" err="1">
                <a:solidFill>
                  <a:schemeClr val="tx2">
                    <a:lumMod val="75000"/>
                  </a:schemeClr>
                </a:solidFill>
                <a:latin typeface="Times New Roman (Headings)"/>
              </a:rPr>
              <a:t>hàng</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ngày</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và</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bảo</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đảm</a:t>
            </a:r>
            <a:r>
              <a:rPr lang="es-ES_tradnl" dirty="0">
                <a:solidFill>
                  <a:schemeClr val="tx2">
                    <a:lumMod val="75000"/>
                  </a:schemeClr>
                </a:solidFill>
                <a:latin typeface="Times New Roman (Headings)"/>
              </a:rPr>
              <a:t> </a:t>
            </a:r>
            <a:r>
              <a:rPr lang="es-ES_tradnl" dirty="0" err="1">
                <a:solidFill>
                  <a:schemeClr val="tx2">
                    <a:lumMod val="75000"/>
                  </a:schemeClr>
                </a:solidFill>
                <a:latin typeface="Times New Roman (Headings)"/>
              </a:rPr>
              <a:t>tổng</a:t>
            </a:r>
            <a:r>
              <a:rPr lang="da-DK" dirty="0">
                <a:solidFill>
                  <a:schemeClr val="tx2">
                    <a:lumMod val="75000"/>
                  </a:schemeClr>
                </a:solidFill>
                <a:latin typeface="Times New Roman (Headings)"/>
              </a:rPr>
              <a:t> thời gian sử dụng tất cả các trò chơi điện tử </a:t>
            </a:r>
            <a:r>
              <a:rPr lang="da-DK" dirty="0" smtClean="0">
                <a:solidFill>
                  <a:schemeClr val="tx2">
                    <a:lumMod val="75000"/>
                  </a:schemeClr>
                </a:solidFill>
                <a:latin typeface="Times New Roman (Headings)"/>
              </a:rPr>
              <a:t>G1</a:t>
            </a:r>
            <a:endParaRPr lang="en-US" dirty="0">
              <a:solidFill>
                <a:schemeClr val="tx2">
                  <a:lumMod val="75000"/>
                </a:schemeClr>
              </a:solidFill>
              <a:latin typeface="Times New Roman (Headings)"/>
            </a:endParaRPr>
          </a:p>
          <a:p>
            <a:pPr>
              <a:lnSpc>
                <a:spcPct val="150000"/>
              </a:lnSpc>
            </a:pPr>
            <a:r>
              <a:rPr lang="vi-VN" dirty="0" smtClean="0">
                <a:solidFill>
                  <a:schemeClr val="tx2">
                    <a:lumMod val="75000"/>
                  </a:schemeClr>
                </a:solidFill>
                <a:latin typeface="Times New Roman (Headings)"/>
              </a:rPr>
              <a:t>Chưa </a:t>
            </a:r>
            <a:r>
              <a:rPr lang="vi-VN" dirty="0">
                <a:solidFill>
                  <a:schemeClr val="tx2">
                    <a:lumMod val="75000"/>
                  </a:schemeClr>
                </a:solidFill>
                <a:latin typeface="Times New Roman (Headings)"/>
              </a:rPr>
              <a:t>triển khai các biện pháp kỹ thuật nghiệp vụ để thực hiện đúng quy định về đăng ký thông tin cá nhân của người chơi khi cung cấp dịch vụ trò chơi điện tử G1 trên mạng</a:t>
            </a: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15619267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vi-VN" dirty="0">
                <a:solidFill>
                  <a:srgbClr val="FF0000"/>
                </a:solidFill>
              </a:rPr>
              <a:t>Một số vấn đề lưu </a:t>
            </a:r>
            <a:r>
              <a:rPr lang="vi-VN" dirty="0" smtClean="0">
                <a:solidFill>
                  <a:srgbClr val="FF0000"/>
                </a:solidFill>
              </a:rPr>
              <a:t>ý</a:t>
            </a:r>
            <a:endParaRPr lang="en-US" dirty="0">
              <a:solidFill>
                <a:srgbClr val="FF0000"/>
              </a:solidFill>
            </a:endParaRPr>
          </a:p>
        </p:txBody>
      </p:sp>
      <p:sp>
        <p:nvSpPr>
          <p:cNvPr id="3" name="Content Placeholder 2"/>
          <p:cNvSpPr>
            <a:spLocks noGrp="1"/>
          </p:cNvSpPr>
          <p:nvPr>
            <p:ph idx="1"/>
          </p:nvPr>
        </p:nvSpPr>
        <p:spPr>
          <a:xfrm>
            <a:off x="838200" y="1825624"/>
            <a:ext cx="10515600" cy="4910455"/>
          </a:xfrm>
        </p:spPr>
        <p:txBody>
          <a:bodyPr>
            <a:normAutofit lnSpcReduction="10000"/>
          </a:bodyPr>
          <a:lstStyle/>
          <a:p>
            <a:r>
              <a:rPr lang="vi-VN" dirty="0" smtClean="0">
                <a:solidFill>
                  <a:schemeClr val="tx2">
                    <a:lumMod val="75000"/>
                  </a:schemeClr>
                </a:solidFill>
                <a:latin typeface="+mj-lt"/>
              </a:rPr>
              <a:t>Để </a:t>
            </a:r>
            <a:r>
              <a:rPr lang="vi-VN" dirty="0">
                <a:solidFill>
                  <a:schemeClr val="tx2">
                    <a:lumMod val="75000"/>
                  </a:schemeClr>
                </a:solidFill>
                <a:latin typeface="+mj-lt"/>
              </a:rPr>
              <a:t>tránh việc lợi dụng trò chơi điện tử để thực hiện các hoạt động vi phạm pháp luật, Cục Phát thanh, truyền hình và thông tin điện tử yêu cầu các doanh nghiệp cung cấp dịch vụ </a:t>
            </a:r>
            <a:r>
              <a:rPr lang="vi-VN" b="1" i="1" dirty="0">
                <a:solidFill>
                  <a:srgbClr val="FF0000"/>
                </a:solidFill>
                <a:latin typeface="+mj-lt"/>
              </a:rPr>
              <a:t>thực hiện nghiêm các quy định về tài sản ảo, điểm thưởng trong trò chơi; tuyệt đối không được đổi thưởng, đổi tài sản ảo ra tiền mặt và các hiện vật có giá trị</a:t>
            </a:r>
            <a:r>
              <a:rPr lang="vi-VN" dirty="0">
                <a:solidFill>
                  <a:schemeClr val="tx2">
                    <a:lumMod val="75000"/>
                  </a:schemeClr>
                </a:solidFill>
                <a:latin typeface="+mj-lt"/>
              </a:rPr>
              <a:t>. </a:t>
            </a:r>
            <a:endParaRPr lang="en-US" dirty="0">
              <a:solidFill>
                <a:schemeClr val="tx2">
                  <a:lumMod val="75000"/>
                </a:schemeClr>
              </a:solidFill>
              <a:latin typeface="+mj-lt"/>
            </a:endParaRPr>
          </a:p>
          <a:p>
            <a:r>
              <a:rPr lang="vi-VN" dirty="0" smtClean="0">
                <a:solidFill>
                  <a:schemeClr val="tx2">
                    <a:lumMod val="75000"/>
                  </a:schemeClr>
                </a:solidFill>
                <a:latin typeface="+mj-lt"/>
              </a:rPr>
              <a:t>Đối </a:t>
            </a:r>
            <a:r>
              <a:rPr lang="vi-VN" dirty="0">
                <a:solidFill>
                  <a:schemeClr val="tx2">
                    <a:lumMod val="75000"/>
                  </a:schemeClr>
                </a:solidFill>
                <a:latin typeface="+mj-lt"/>
              </a:rPr>
              <a:t>với hoạt động thanh toán: Hầu hết các doanh nghiệp đều sử dụng hình thức thanh toán qua thẻ cào viễn thông, hơn 80% doanh thu game trong nước thông qua hình thức thanh toán này trong khi căn cứ pháp lý để sử dụng hình thức thanh toán này chưa cụ thể, rõ ràng. </a:t>
            </a:r>
            <a:endParaRPr lang="en-US" smtClean="0">
              <a:solidFill>
                <a:schemeClr val="tx2">
                  <a:lumMod val="75000"/>
                </a:schemeClr>
              </a:solidFill>
              <a:latin typeface="+mj-lt"/>
            </a:endParaRPr>
          </a:p>
          <a:p>
            <a:r>
              <a:rPr lang="vi-VN" smtClean="0">
                <a:solidFill>
                  <a:schemeClr val="tx2">
                    <a:lumMod val="75000"/>
                  </a:schemeClr>
                </a:solidFill>
                <a:latin typeface="+mj-lt"/>
              </a:rPr>
              <a:t>Do </a:t>
            </a:r>
            <a:r>
              <a:rPr lang="vi-VN" dirty="0">
                <a:solidFill>
                  <a:schemeClr val="tx2">
                    <a:lumMod val="75000"/>
                  </a:schemeClr>
                </a:solidFill>
                <a:latin typeface="+mj-lt"/>
              </a:rPr>
              <a:t>đó, đề nghị các doanh nghiệp cần hết sức thận trọng khi sử dụng các hình thức thanh toán này và cần tuân thủ nghiêm túc các quy định của pháp luật hiện hành trong hoạt động thanh toán</a:t>
            </a:r>
            <a:endParaRPr lang="en-US" dirty="0">
              <a:solidFill>
                <a:schemeClr val="tx2">
                  <a:lumMod val="75000"/>
                </a:schemeClr>
              </a:solidFill>
              <a:latin typeface="+mj-lt"/>
            </a:endParaRPr>
          </a:p>
        </p:txBody>
      </p:sp>
    </p:spTree>
    <p:extLst>
      <p:ext uri="{BB962C8B-B14F-4D97-AF65-F5344CB8AC3E}">
        <p14:creationId xmlns:p14="http://schemas.microsoft.com/office/powerpoint/2010/main" xmlns="" val="5064559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728870" y="2564296"/>
            <a:ext cx="10515600" cy="844826"/>
          </a:xfrm>
        </p:spPr>
        <p:txBody>
          <a:bodyPr/>
          <a:lstStyle/>
          <a:p>
            <a:pPr marL="0" indent="0" algn="ctr" eaLnBrk="1" hangingPunct="1">
              <a:buNone/>
            </a:pPr>
            <a:r>
              <a:rPr lang="vi-VN" altLang="en-US" sz="5000" b="1" i="1" dirty="0" smtClean="0">
                <a:solidFill>
                  <a:srgbClr val="FF0000"/>
                </a:solidFill>
              </a:rPr>
              <a:t>Trân trọng cảm ơn!</a:t>
            </a:r>
            <a:endParaRPr lang="en-US" altLang="en-US" sz="5000" i="1" dirty="0" smtClean="0">
              <a:solidFill>
                <a:srgbClr val="FF0000"/>
              </a:solidFill>
            </a:endParaRPr>
          </a:p>
        </p:txBody>
      </p:sp>
    </p:spTree>
    <p:extLst>
      <p:ext uri="{BB962C8B-B14F-4D97-AF65-F5344CB8AC3E}">
        <p14:creationId xmlns:p14="http://schemas.microsoft.com/office/powerpoint/2010/main" xmlns="" val="1316688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da-DK" dirty="0">
                <a:solidFill>
                  <a:srgbClr val="FF0000"/>
                </a:solidFill>
                <a:latin typeface="Times New Roman" panose="02020603050405020304" pitchFamily="18" charset="0"/>
                <a:cs typeface="Times New Roman" panose="02020603050405020304" pitchFamily="18" charset="0"/>
              </a:rPr>
              <a:t>T</a:t>
            </a:r>
            <a:r>
              <a:rPr lang="da-DK" dirty="0" smtClean="0">
                <a:solidFill>
                  <a:srgbClr val="FF0000"/>
                </a:solidFill>
                <a:latin typeface="Times New Roman" panose="02020603050405020304" pitchFamily="18" charset="0"/>
                <a:cs typeface="Times New Roman" panose="02020603050405020304" pitchFamily="18" charset="0"/>
              </a:rPr>
              <a:t>ổ </a:t>
            </a:r>
            <a:r>
              <a:rPr lang="da-DK" dirty="0">
                <a:solidFill>
                  <a:srgbClr val="FF0000"/>
                </a:solidFill>
                <a:latin typeface="Times New Roman" panose="02020603050405020304" pitchFamily="18" charset="0"/>
                <a:cs typeface="Times New Roman" panose="02020603050405020304" pitchFamily="18" charset="0"/>
              </a:rPr>
              <a:t>chức, doanh nghiệp được cấp giấy phép thiết lập </a:t>
            </a:r>
            <a:r>
              <a:rPr lang="da-DK" dirty="0" smtClean="0">
                <a:solidFill>
                  <a:srgbClr val="FF0000"/>
                </a:solidFill>
                <a:latin typeface="Times New Roman" panose="02020603050405020304" pitchFamily="18" charset="0"/>
                <a:cs typeface="Times New Roman" panose="02020603050405020304" pitchFamily="18" charset="0"/>
              </a:rPr>
              <a:t>trang </a:t>
            </a:r>
            <a:r>
              <a:rPr lang="da-DK" dirty="0">
                <a:solidFill>
                  <a:srgbClr val="FF0000"/>
                </a:solidFill>
                <a:latin typeface="Times New Roman" panose="02020603050405020304" pitchFamily="18" charset="0"/>
                <a:cs typeface="Times New Roman" panose="02020603050405020304" pitchFamily="18" charset="0"/>
              </a:rPr>
              <a:t>thông tin điện tử tổng hợp</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da-DK" dirty="0" smtClean="0">
                <a:solidFill>
                  <a:schemeClr val="tx2">
                    <a:lumMod val="75000"/>
                  </a:schemeClr>
                </a:solidFill>
                <a:latin typeface="Times New Roman" panose="02020603050405020304" pitchFamily="18" charset="0"/>
                <a:cs typeface="Times New Roman" panose="02020603050405020304" pitchFamily="18" charset="0"/>
              </a:rPr>
              <a:t>Vi </a:t>
            </a:r>
            <a:r>
              <a:rPr lang="da-DK" dirty="0">
                <a:solidFill>
                  <a:schemeClr val="tx2">
                    <a:lumMod val="75000"/>
                  </a:schemeClr>
                </a:solidFill>
                <a:latin typeface="Times New Roman" panose="02020603050405020304" pitchFamily="18" charset="0"/>
                <a:cs typeface="Times New Roman" panose="02020603050405020304" pitchFamily="18" charset="0"/>
              </a:rPr>
              <a:t>phạm các quy định của pháp luật về bản quyền, tùy tiện trích dẫn lại thông tin từ các cơ quan báo chí khác hoặc thay đổi tiêu đề, cắt xén, thêm bớt nội dung, hình ảnh trong bài </a:t>
            </a:r>
            <a:r>
              <a:rPr lang="da-DK" dirty="0" smtClean="0">
                <a:solidFill>
                  <a:schemeClr val="tx2">
                    <a:lumMod val="75000"/>
                  </a:schemeClr>
                </a:solidFill>
                <a:latin typeface="Times New Roman" panose="02020603050405020304" pitchFamily="18" charset="0"/>
                <a:cs typeface="Times New Roman" panose="02020603050405020304" pitchFamily="18" charset="0"/>
              </a:rPr>
              <a:t>viết.</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r>
              <a:rPr lang="en-US" dirty="0" smtClean="0">
                <a:solidFill>
                  <a:schemeClr val="tx2">
                    <a:lumMod val="75000"/>
                  </a:schemeClr>
                </a:solidFill>
                <a:latin typeface="Times New Roman" panose="02020603050405020304" pitchFamily="18" charset="0"/>
                <a:cs typeface="Times New Roman" panose="02020603050405020304" pitchFamily="18" charset="0"/>
              </a:rPr>
              <a:t>C</a:t>
            </a:r>
            <a:r>
              <a:rPr lang="vi-VN" dirty="0" smtClean="0">
                <a:solidFill>
                  <a:schemeClr val="tx2">
                    <a:lumMod val="75000"/>
                  </a:schemeClr>
                </a:solidFill>
                <a:latin typeface="Times New Roman" panose="02020603050405020304" pitchFamily="18" charset="0"/>
                <a:cs typeface="Times New Roman" panose="02020603050405020304" pitchFamily="18" charset="0"/>
              </a:rPr>
              <a:t>hỉ </a:t>
            </a:r>
            <a:r>
              <a:rPr lang="vi-VN" dirty="0">
                <a:solidFill>
                  <a:schemeClr val="tx2">
                    <a:lumMod val="75000"/>
                  </a:schemeClr>
                </a:solidFill>
                <a:latin typeface="Times New Roman" panose="02020603050405020304" pitchFamily="18" charset="0"/>
                <a:cs typeface="Times New Roman" panose="02020603050405020304" pitchFamily="18" charset="0"/>
              </a:rPr>
              <a:t>tập trung tổng hợp những tin, bài có nội dung tiêu cực, </a:t>
            </a:r>
            <a:r>
              <a:rPr lang="da-DK" dirty="0" smtClean="0">
                <a:solidFill>
                  <a:schemeClr val="tx2">
                    <a:lumMod val="75000"/>
                  </a:schemeClr>
                </a:solidFill>
                <a:latin typeface="Times New Roman" panose="02020603050405020304" pitchFamily="18" charset="0"/>
                <a:cs typeface="Times New Roman" panose="02020603050405020304" pitchFamily="18" charset="0"/>
              </a:rPr>
              <a:t>phản </a:t>
            </a:r>
            <a:r>
              <a:rPr lang="da-DK" dirty="0">
                <a:solidFill>
                  <a:schemeClr val="tx2">
                    <a:lumMod val="75000"/>
                  </a:schemeClr>
                </a:solidFill>
                <a:latin typeface="Times New Roman" panose="02020603050405020304" pitchFamily="18" charset="0"/>
                <a:cs typeface="Times New Roman" panose="02020603050405020304" pitchFamily="18" charset="0"/>
              </a:rPr>
              <a:t>cảm vi phạm thuần phong mỹ tục Việt Nam..., </a:t>
            </a:r>
            <a:endParaRPr lang="da-DK" dirty="0" smtClean="0">
              <a:solidFill>
                <a:schemeClr val="tx2">
                  <a:lumMod val="75000"/>
                </a:schemeClr>
              </a:solidFill>
              <a:latin typeface="Times New Roman" panose="02020603050405020304" pitchFamily="18" charset="0"/>
              <a:cs typeface="Times New Roman" panose="02020603050405020304" pitchFamily="18" charset="0"/>
            </a:endParaRPr>
          </a:p>
          <a:p>
            <a:pPr>
              <a:buNone/>
            </a:pPr>
            <a:r>
              <a:rPr lang="da-DK" dirty="0" smtClean="0">
                <a:solidFill>
                  <a:schemeClr val="tx2">
                    <a:lumMod val="75000"/>
                  </a:schemeClr>
                </a:solidFill>
                <a:latin typeface="Times New Roman" panose="02020603050405020304" pitchFamily="18" charset="0"/>
                <a:cs typeface="Times New Roman" panose="02020603050405020304" pitchFamily="18" charset="0"/>
              </a:rPr>
              <a:t>=&gt; Do </a:t>
            </a:r>
            <a:r>
              <a:rPr lang="da-DK" dirty="0">
                <a:solidFill>
                  <a:schemeClr val="tx2">
                    <a:lumMod val="75000"/>
                  </a:schemeClr>
                </a:solidFill>
                <a:latin typeface="Times New Roman" panose="02020603050405020304" pitchFamily="18" charset="0"/>
                <a:cs typeface="Times New Roman" panose="02020603050405020304" pitchFamily="18" charset="0"/>
              </a:rPr>
              <a:t>đó, đề nghị tổ chức, doanh nghiệp hoạt động trang thông tin điện tử tổng hợp chủ động cân đối tỉ lệ thông tin đăng tải trên trang thông tin điện tử tổng hợp, bảo đảm những thông tin tích cực là chủ đạo, thông tin tiêu cực, thông tin về mặt trái của xã hội không chiếm tỉ lệ lớn trong tổng số tin, bài được đăng tải. </a:t>
            </a:r>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2331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6160"/>
            <a:ext cx="10515600" cy="1325563"/>
          </a:xfrm>
        </p:spPr>
        <p:txBody>
          <a:bodyPr/>
          <a:lstStyle/>
          <a:p>
            <a:pPr algn="ctr"/>
            <a:r>
              <a:rPr lang="da-DK" dirty="0">
                <a:solidFill>
                  <a:srgbClr val="FF0000"/>
                </a:solidFill>
                <a:latin typeface="Times New Roman" panose="02020603050405020304" pitchFamily="18" charset="0"/>
                <a:cs typeface="Times New Roman" panose="02020603050405020304" pitchFamily="18" charset="0"/>
              </a:rPr>
              <a:t>Tổ chức, doanh nghiệp được cấp giấy phép thiết lập trang thông tin điện tử tổng hợp</a:t>
            </a:r>
            <a:endParaRPr lang="en-US" dirty="0">
              <a:solidFill>
                <a:srgbClr val="FF0000"/>
              </a:solidFill>
            </a:endParaRPr>
          </a:p>
        </p:txBody>
      </p:sp>
      <p:sp>
        <p:nvSpPr>
          <p:cNvPr id="3" name="Content Placeholder 2"/>
          <p:cNvSpPr>
            <a:spLocks noGrp="1"/>
          </p:cNvSpPr>
          <p:nvPr>
            <p:ph idx="1"/>
          </p:nvPr>
        </p:nvSpPr>
        <p:spPr>
          <a:xfrm>
            <a:off x="838200" y="1719469"/>
            <a:ext cx="10515600" cy="4969565"/>
          </a:xfrm>
        </p:spPr>
        <p:txBody>
          <a:bodyPr>
            <a:normAutofit/>
          </a:bodyPr>
          <a:lstStyle/>
          <a:p>
            <a:pPr>
              <a:lnSpc>
                <a:spcPct val="150000"/>
              </a:lnSpc>
            </a:pPr>
            <a:r>
              <a:rPr lang="es-ES_tradnl" dirty="0" smtClean="0">
                <a:solidFill>
                  <a:schemeClr val="tx2">
                    <a:lumMod val="75000"/>
                  </a:schemeClr>
                </a:solidFill>
                <a:latin typeface="Times New Roman" panose="02020603050405020304" pitchFamily="18" charset="0"/>
                <a:cs typeface="Times New Roman" panose="02020603050405020304" pitchFamily="18" charset="0"/>
              </a:rPr>
              <a:t>T</a:t>
            </a:r>
            <a:r>
              <a:rPr lang="vi-VN" dirty="0" smtClean="0">
                <a:solidFill>
                  <a:schemeClr val="tx2">
                    <a:lumMod val="75000"/>
                  </a:schemeClr>
                </a:solidFill>
                <a:latin typeface="Times New Roman" panose="02020603050405020304" pitchFamily="18" charset="0"/>
                <a:cs typeface="Times New Roman" panose="02020603050405020304" pitchFamily="18" charset="0"/>
              </a:rPr>
              <a:t>hực </a:t>
            </a:r>
            <a:r>
              <a:rPr lang="vi-VN" dirty="0">
                <a:solidFill>
                  <a:schemeClr val="tx2">
                    <a:lumMod val="75000"/>
                  </a:schemeClr>
                </a:solidFill>
                <a:latin typeface="Times New Roman" panose="02020603050405020304" pitchFamily="18" charset="0"/>
                <a:cs typeface="Times New Roman" panose="02020603050405020304" pitchFamily="18" charset="0"/>
              </a:rPr>
              <a:t>hiện </a:t>
            </a:r>
            <a:r>
              <a:rPr lang="es-ES_tradnl" dirty="0" err="1">
                <a:solidFill>
                  <a:schemeClr val="tx2">
                    <a:lumMod val="75000"/>
                  </a:schemeClr>
                </a:solidFill>
                <a:latin typeface="Times New Roman" panose="02020603050405020304" pitchFamily="18" charset="0"/>
                <a:cs typeface="Times New Roman" panose="02020603050405020304" pitchFamily="18" charset="0"/>
              </a:rPr>
              <a:t>nghiêm</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vi-VN" dirty="0">
                <a:solidFill>
                  <a:schemeClr val="tx2">
                    <a:lumMod val="75000"/>
                  </a:schemeClr>
                </a:solidFill>
                <a:latin typeface="Times New Roman" panose="02020603050405020304" pitchFamily="18" charset="0"/>
                <a:cs typeface="Times New Roman" panose="02020603050405020304" pitchFamily="18" charset="0"/>
              </a:rPr>
              <a:t>việc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vi-VN" dirty="0">
                <a:solidFill>
                  <a:schemeClr val="tx2">
                    <a:lumMod val="75000"/>
                  </a:schemeClr>
                </a:solidFill>
                <a:latin typeface="Times New Roman" panose="02020603050405020304" pitchFamily="18" charset="0"/>
                <a:cs typeface="Times New Roman" panose="02020603050405020304" pitchFamily="18" charset="0"/>
              </a:rPr>
              <a:t>thông tin </a:t>
            </a:r>
            <a:r>
              <a:rPr lang="es-ES_tradnl" dirty="0" err="1">
                <a:solidFill>
                  <a:schemeClr val="tx2">
                    <a:lumMod val="75000"/>
                  </a:schemeClr>
                </a:solidFill>
                <a:latin typeface="Times New Roman" panose="02020603050405020304" pitchFamily="18" charset="0"/>
                <a:cs typeface="Times New Roman" panose="02020603050405020304" pitchFamily="18" charset="0"/>
              </a:rPr>
              <a:t>trên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trang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chủ</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của</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trang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tổng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vi-VN" dirty="0">
                <a:solidFill>
                  <a:schemeClr val="tx2">
                    <a:lumMod val="75000"/>
                  </a:schemeClr>
                </a:solidFill>
                <a:latin typeface="Times New Roman" panose="02020603050405020304" pitchFamily="18" charset="0"/>
                <a:cs typeface="Times New Roman" panose="02020603050405020304" pitchFamily="18" charset="0"/>
              </a:rPr>
              <a:t>theo đúng quy </a:t>
            </a:r>
            <a:r>
              <a:rPr lang="vi-VN" dirty="0" smtClean="0">
                <a:solidFill>
                  <a:schemeClr val="tx2">
                    <a:lumMod val="75000"/>
                  </a:schemeClr>
                </a:solidFill>
                <a:latin typeface="Times New Roman" panose="02020603050405020304" pitchFamily="18" charset="0"/>
                <a:cs typeface="Times New Roman" panose="02020603050405020304" pitchFamily="18" charset="0"/>
              </a:rPr>
              <a:t>định</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es-ES_tradnl" dirty="0" err="1">
                <a:solidFill>
                  <a:schemeClr val="tx2">
                    <a:lumMod val="75000"/>
                  </a:schemeClr>
                </a:solidFill>
                <a:latin typeface="Times New Roman" panose="02020603050405020304" pitchFamily="18" charset="0"/>
                <a:cs typeface="Times New Roman" panose="02020603050405020304" pitchFamily="18" charset="0"/>
              </a:rPr>
              <a:t>Chân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trang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cần</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đầy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đủ</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tin</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es-ES_tradnl" dirty="0" err="1" smtClean="0">
                <a:solidFill>
                  <a:schemeClr val="tx2">
                    <a:lumMod val="75000"/>
                  </a:schemeClr>
                </a:solidFill>
                <a:latin typeface="Times New Roman" panose="02020603050405020304" pitchFamily="18" charset="0"/>
                <a:cs typeface="Times New Roman" panose="02020603050405020304" pitchFamily="18" charset="0"/>
              </a:rPr>
              <a:t>Trang</a:t>
            </a:r>
            <a:r>
              <a:rPr lang="es-ES_tradnl" dirty="0" smtClean="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tổng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hợp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của</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các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cơ</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báo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chỉ</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cung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theo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đúng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tôn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chỉ</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mục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đích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của</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cơ</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quan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báo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và</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theo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đúng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quy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định</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của</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giấy</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phép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đã</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cấp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không</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được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tự</a:t>
            </a:r>
            <a:r>
              <a:rPr lang="es-ES_tradnl" dirty="0">
                <a:solidFill>
                  <a:schemeClr val="tx2">
                    <a:lumMod val="75000"/>
                  </a:schemeClr>
                </a:solidFill>
                <a:latin typeface="Times New Roman" panose="02020603050405020304" pitchFamily="18" charset="0"/>
                <a:cs typeface="Times New Roman" panose="02020603050405020304" pitchFamily="18" charset="0"/>
              </a:rPr>
              <a:t> ý </a:t>
            </a:r>
            <a:r>
              <a:rPr lang="es-ES_tradnl" dirty="0" err="1">
                <a:solidFill>
                  <a:schemeClr val="tx2">
                    <a:lumMod val="75000"/>
                  </a:schemeClr>
                </a:solidFill>
                <a:latin typeface="Times New Roman" panose="02020603050405020304" pitchFamily="18" charset="0"/>
                <a:cs typeface="Times New Roman" panose="02020603050405020304" pitchFamily="18" charset="0"/>
              </a:rPr>
              <a:t>sản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xuất</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tin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bài</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như</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các</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báo</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tạp</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chí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điện</a:t>
            </a:r>
            <a:r>
              <a:rPr lang="es-ES_tradnl" dirty="0">
                <a:solidFill>
                  <a:schemeClr val="tx2">
                    <a:lumMod val="75000"/>
                  </a:schemeClr>
                </a:solidFill>
                <a:latin typeface="Times New Roman" panose="02020603050405020304" pitchFamily="18" charset="0"/>
                <a:cs typeface="Times New Roman" panose="02020603050405020304" pitchFamily="18" charset="0"/>
              </a:rPr>
              <a:t> </a:t>
            </a:r>
            <a:r>
              <a:rPr lang="es-ES_tradnl" dirty="0" err="1">
                <a:solidFill>
                  <a:schemeClr val="tx2">
                    <a:lumMod val="75000"/>
                  </a:schemeClr>
                </a:solidFill>
                <a:latin typeface="Times New Roman" panose="02020603050405020304" pitchFamily="18" charset="0"/>
                <a:cs typeface="Times New Roman" panose="02020603050405020304" pitchFamily="18" charset="0"/>
              </a:rPr>
              <a:t>tử</a:t>
            </a:r>
            <a:r>
              <a:rPr lang="es-ES_tradnl" dirty="0">
                <a:solidFill>
                  <a:schemeClr val="tx2">
                    <a:lumMod val="75000"/>
                  </a:schemeClr>
                </a:solidFill>
                <a:latin typeface="Times New Roman" panose="02020603050405020304" pitchFamily="18" charset="0"/>
                <a:cs typeface="Times New Roman" panose="02020603050405020304" pitchFamily="18" charset="0"/>
              </a:rPr>
              <a:t>. </a:t>
            </a:r>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69364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0"/>
            <a:ext cx="10989365" cy="1325563"/>
          </a:xfrm>
        </p:spPr>
        <p:txBody>
          <a:bodyPr>
            <a:noAutofit/>
          </a:bodyPr>
          <a:lstStyle/>
          <a:p>
            <a:r>
              <a:rPr lang="da-DK" sz="3600" dirty="0">
                <a:solidFill>
                  <a:srgbClr val="FF0000"/>
                </a:solidFill>
                <a:latin typeface="Times New Roman" panose="02020603050405020304" pitchFamily="18" charset="0"/>
                <a:cs typeface="Times New Roman" panose="02020603050405020304" pitchFamily="18" charset="0"/>
              </a:rPr>
              <a:t>Sở Thông tin và Truyền thông các tỉnh thành phố khi thực hiện thủ tục cấp giấy phép thiết lập trang thông tin điện tử tổng hợp, cần lưu ý</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pPr>
              <a:lnSpc>
                <a:spcPct val="150000"/>
              </a:lnSpc>
            </a:pPr>
            <a:r>
              <a:rPr lang="da-DK" dirty="0" smtClean="0">
                <a:solidFill>
                  <a:schemeClr val="tx2">
                    <a:lumMod val="75000"/>
                  </a:schemeClr>
                </a:solidFill>
                <a:latin typeface="Times New Roman" panose="02020603050405020304" pitchFamily="18" charset="0"/>
                <a:cs typeface="Times New Roman" panose="02020603050405020304" pitchFamily="18" charset="0"/>
              </a:rPr>
              <a:t>Thận </a:t>
            </a:r>
            <a:r>
              <a:rPr lang="da-DK" dirty="0">
                <a:solidFill>
                  <a:schemeClr val="tx2">
                    <a:lumMod val="75000"/>
                  </a:schemeClr>
                </a:solidFill>
                <a:latin typeface="Times New Roman" panose="02020603050405020304" pitchFamily="18" charset="0"/>
                <a:cs typeface="Times New Roman" panose="02020603050405020304" pitchFamily="18" charset="0"/>
              </a:rPr>
              <a:t>trọng, kiểm tra kỹ mục đích hoạt động trước khi xem xét cấp phép đối với những trang thông tin điện tử tổng hợp có tên miền thuộc địa phương khác; </a:t>
            </a:r>
            <a:r>
              <a:rPr lang="da-DK" dirty="0" smtClean="0">
                <a:solidFill>
                  <a:schemeClr val="tx2">
                    <a:lumMod val="75000"/>
                  </a:schemeClr>
                </a:solidFill>
                <a:latin typeface="Times New Roman" panose="02020603050405020304" pitchFamily="18" charset="0"/>
                <a:cs typeface="Times New Roman" panose="02020603050405020304" pitchFamily="18" charset="0"/>
              </a:rPr>
              <a:t>có </a:t>
            </a:r>
            <a:r>
              <a:rPr lang="da-DK" dirty="0">
                <a:solidFill>
                  <a:schemeClr val="tx2">
                    <a:lumMod val="75000"/>
                  </a:schemeClr>
                </a:solidFill>
                <a:latin typeface="Times New Roman" panose="02020603050405020304" pitchFamily="18" charset="0"/>
                <a:cs typeface="Times New Roman" panose="02020603050405020304" pitchFamily="18" charset="0"/>
              </a:rPr>
              <a:t>tên miền có từ ngữ nhạy cảm, có thể gây hiểu lầm là trang thông tin điện tử tổng hợp của cơ quan báo chí, cơ quan nhà nước. </a:t>
            </a:r>
            <a:endParaRPr lang="da-DK" dirty="0" smtClean="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da-DK" dirty="0" smtClean="0">
                <a:solidFill>
                  <a:schemeClr val="tx2">
                    <a:lumMod val="75000"/>
                  </a:schemeClr>
                </a:solidFill>
                <a:latin typeface="Times New Roman" panose="02020603050405020304" pitchFamily="18" charset="0"/>
                <a:cs typeface="Times New Roman" panose="02020603050405020304" pitchFamily="18" charset="0"/>
              </a:rPr>
              <a:t>Có thể xem xét thu hồi hoặc điều chỉnh cấp lại giấy phép đối với trang tin có tên miền không phù hợp  </a:t>
            </a:r>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81648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0"/>
            <a:ext cx="10989365" cy="1325563"/>
          </a:xfrm>
        </p:spPr>
        <p:txBody>
          <a:bodyPr>
            <a:noAutofit/>
          </a:bodyPr>
          <a:lstStyle/>
          <a:p>
            <a:r>
              <a:rPr lang="da-DK" sz="3600" dirty="0">
                <a:solidFill>
                  <a:srgbClr val="FF0000"/>
                </a:solidFill>
                <a:latin typeface="Times New Roman" panose="02020603050405020304" pitchFamily="18" charset="0"/>
                <a:cs typeface="Times New Roman" panose="02020603050405020304" pitchFamily="18" charset="0"/>
              </a:rPr>
              <a:t>Sở Thông tin và Truyền thông các tỉnh thành phố khi thực hiện thủ tục cấp giấy phép thiết lập trang thông tin điện tử tổng hợp, cần lưu ý</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10000"/>
          </a:bodyPr>
          <a:lstStyle/>
          <a:p>
            <a:pPr>
              <a:lnSpc>
                <a:spcPct val="150000"/>
              </a:lnSpc>
            </a:pPr>
            <a:r>
              <a:rPr lang="da-DK" dirty="0" smtClean="0">
                <a:solidFill>
                  <a:schemeClr val="tx2">
                    <a:lumMod val="75000"/>
                  </a:schemeClr>
                </a:solidFill>
                <a:latin typeface="Times New Roman" panose="02020603050405020304" pitchFamily="18" charset="0"/>
                <a:cs typeface="Times New Roman" panose="02020603050405020304" pitchFamily="18" charset="0"/>
              </a:rPr>
              <a:t>Cân </a:t>
            </a:r>
            <a:r>
              <a:rPr lang="da-DK" dirty="0">
                <a:solidFill>
                  <a:schemeClr val="tx2">
                    <a:lumMod val="75000"/>
                  </a:schemeClr>
                </a:solidFill>
                <a:latin typeface="Times New Roman" panose="02020603050405020304" pitchFamily="18" charset="0"/>
                <a:cs typeface="Times New Roman" panose="02020603050405020304" pitchFamily="18" charset="0"/>
              </a:rPr>
              <a:t>nhắc năng lực quản lý của tổ chức, doanh nghiệp khi xin cấp phép quá nhiều trang thông tin điện tử tổng hợp, có hoạt động trang thông tin điện tử tổng hợp và mạng xã hội trên cùng một tên miền.        </a:t>
            </a:r>
            <a:endParaRPr lang="en-US" dirty="0">
              <a:solidFill>
                <a:schemeClr val="tx2">
                  <a:lumMod val="75000"/>
                </a:schemeClr>
              </a:solidFill>
              <a:latin typeface="Times New Roman" panose="02020603050405020304" pitchFamily="18" charset="0"/>
              <a:cs typeface="Times New Roman" panose="02020603050405020304" pitchFamily="18" charset="0"/>
            </a:endParaRPr>
          </a:p>
          <a:p>
            <a:pPr>
              <a:lnSpc>
                <a:spcPct val="150000"/>
              </a:lnSpc>
            </a:pPr>
            <a:r>
              <a:rPr lang="da-DK" dirty="0" smtClean="0">
                <a:solidFill>
                  <a:schemeClr val="tx2">
                    <a:lumMod val="75000"/>
                  </a:schemeClr>
                </a:solidFill>
                <a:latin typeface="Times New Roman" panose="02020603050405020304" pitchFamily="18" charset="0"/>
                <a:cs typeface="Times New Roman" panose="02020603050405020304" pitchFamily="18" charset="0"/>
              </a:rPr>
              <a:t>Nêu </a:t>
            </a:r>
            <a:r>
              <a:rPr lang="da-DK" dirty="0">
                <a:solidFill>
                  <a:schemeClr val="tx2">
                    <a:lumMod val="75000"/>
                  </a:schemeClr>
                </a:solidFill>
                <a:latin typeface="Times New Roman" panose="02020603050405020304" pitchFamily="18" charset="0"/>
                <a:cs typeface="Times New Roman" panose="02020603050405020304" pitchFamily="18" charset="0"/>
              </a:rPr>
              <a:t>cụ thể lĩnh vực, nội dung thông tin dự kiến cung cấp lên trang thông tin điện tử tổng hợp trên giấy phép. </a:t>
            </a:r>
            <a:r>
              <a:rPr lang="da-DK" dirty="0" smtClean="0">
                <a:solidFill>
                  <a:schemeClr val="tx2">
                    <a:lumMod val="75000"/>
                  </a:schemeClr>
                </a:solidFill>
                <a:latin typeface="Times New Roman" panose="02020603050405020304" pitchFamily="18" charset="0"/>
                <a:cs typeface="Times New Roman" panose="02020603050405020304" pitchFamily="18" charset="0"/>
              </a:rPr>
              <a:t>Phải </a:t>
            </a:r>
            <a:r>
              <a:rPr lang="da-DK" dirty="0">
                <a:solidFill>
                  <a:schemeClr val="tx2">
                    <a:lumMod val="75000"/>
                  </a:schemeClr>
                </a:solidFill>
                <a:latin typeface="Times New Roman" panose="02020603050405020304" pitchFamily="18" charset="0"/>
                <a:cs typeface="Times New Roman" panose="02020603050405020304" pitchFamily="18" charset="0"/>
              </a:rPr>
              <a:t>phù hợp với chức năng, nhiệm vụ hoặc lĩnh vực hoạt động được ghi trong quyết định thành lập, đăng ký kinh doanh của tổ chức, doanh nghiệp được cấp phép</a:t>
            </a:r>
            <a:endParaRPr lang="en-US"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816482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9011" y="2651125"/>
            <a:ext cx="10515600" cy="1325563"/>
          </a:xfrm>
        </p:spPr>
        <p:txBody>
          <a:bodyPr/>
          <a:lstStyle/>
          <a:p>
            <a:pPr algn="ctr"/>
            <a:r>
              <a:rPr lang="da-DK" b="1" dirty="0">
                <a:solidFill>
                  <a:srgbClr val="FF0000"/>
                </a:solidFill>
              </a:rPr>
              <a:t>II. </a:t>
            </a:r>
            <a:r>
              <a:rPr lang="da-DK" b="1" dirty="0" smtClean="0">
                <a:solidFill>
                  <a:srgbClr val="FF0000"/>
                </a:solidFill>
              </a:rPr>
              <a:t>HOẠT </a:t>
            </a:r>
            <a:r>
              <a:rPr lang="da-DK" b="1" dirty="0">
                <a:solidFill>
                  <a:srgbClr val="FF0000"/>
                </a:solidFill>
              </a:rPr>
              <a:t>ĐỘNG MẠNG XÃ HỘI</a:t>
            </a:r>
            <a:endParaRPr lang="en-US" dirty="0">
              <a:solidFill>
                <a:srgbClr val="FF0000"/>
              </a:solidFill>
            </a:endParaRPr>
          </a:p>
        </p:txBody>
      </p:sp>
    </p:spTree>
    <p:extLst>
      <p:ext uri="{BB962C8B-B14F-4D97-AF65-F5344CB8AC3E}">
        <p14:creationId xmlns:p14="http://schemas.microsoft.com/office/powerpoint/2010/main" xmlns="" val="422142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dirty="0">
                <a:solidFill>
                  <a:srgbClr val="FF0000"/>
                </a:solidFill>
                <a:latin typeface="Times New Roman" panose="02020603050405020304" pitchFamily="18" charset="0"/>
                <a:cs typeface="Times New Roman" panose="02020603050405020304" pitchFamily="18" charset="0"/>
              </a:rPr>
              <a:t>1. </a:t>
            </a:r>
            <a:r>
              <a:rPr lang="da-DK" dirty="0">
                <a:solidFill>
                  <a:srgbClr val="FF0000"/>
                </a:solidFill>
                <a:latin typeface="Times New Roman" panose="02020603050405020304" pitchFamily="18" charset="0"/>
                <a:cs typeface="Times New Roman" panose="02020603050405020304" pitchFamily="18" charset="0"/>
              </a:rPr>
              <a:t>Cung cấp thông tin tổng hợp trên trang mạng xã hội</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lvl="0"/>
            <a:r>
              <a:rPr lang="en-US" dirty="0" smtClean="0">
                <a:solidFill>
                  <a:schemeClr val="tx2">
                    <a:lumMod val="75000"/>
                  </a:schemeClr>
                </a:solidFill>
                <a:latin typeface="Times New Roman (Headings)"/>
              </a:rPr>
              <a:t>M</a:t>
            </a:r>
            <a:r>
              <a:rPr lang="vi-VN" dirty="0" smtClean="0">
                <a:solidFill>
                  <a:schemeClr val="tx2">
                    <a:lumMod val="75000"/>
                  </a:schemeClr>
                </a:solidFill>
                <a:latin typeface="Times New Roman (Headings)"/>
              </a:rPr>
              <a:t>ạng xã hội và trang thông tin điện tử tổng hợp </a:t>
            </a:r>
            <a:r>
              <a:rPr lang="en-US" dirty="0" err="1" smtClean="0">
                <a:solidFill>
                  <a:schemeClr val="tx2">
                    <a:lumMod val="75000"/>
                  </a:schemeClr>
                </a:solidFill>
                <a:latin typeface="Times New Roman (Headings)"/>
              </a:rPr>
              <a:t>của</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cùng</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một</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tổ</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chức</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doanh</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nghiệp</a:t>
            </a:r>
            <a:r>
              <a:rPr lang="en-US" dirty="0" smtClean="0">
                <a:solidFill>
                  <a:schemeClr val="tx2">
                    <a:lumMod val="75000"/>
                  </a:schemeClr>
                </a:solidFill>
                <a:latin typeface="Times New Roman (Headings)"/>
              </a:rPr>
              <a:t> </a:t>
            </a:r>
            <a:r>
              <a:rPr lang="vi-VN" dirty="0" smtClean="0">
                <a:solidFill>
                  <a:schemeClr val="tx2">
                    <a:lumMod val="75000"/>
                  </a:schemeClr>
                </a:solidFill>
                <a:latin typeface="Times New Roman (Headings)"/>
              </a:rPr>
              <a:t>phải có sự tách biệt, </a:t>
            </a:r>
            <a:r>
              <a:rPr lang="en-US" dirty="0" err="1" smtClean="0">
                <a:solidFill>
                  <a:schemeClr val="tx2">
                    <a:lumMod val="75000"/>
                  </a:schemeClr>
                </a:solidFill>
                <a:latin typeface="Times New Roman (Headings)"/>
              </a:rPr>
              <a:t>phân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biệt</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rõ</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ràng</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không</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được</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mập</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mờ</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lẫn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lộn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kết</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hợp</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cả</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hai</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loại</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hình</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trên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cùng</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một</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tên</a:t>
            </a:r>
            <a:r>
              <a:rPr lang="en-US" dirty="0" smtClean="0">
                <a:solidFill>
                  <a:schemeClr val="tx2">
                    <a:lumMod val="75000"/>
                  </a:schemeClr>
                </a:solidFill>
                <a:latin typeface="Times New Roman (Headings)"/>
              </a:rPr>
              <a:t> </a:t>
            </a:r>
            <a:r>
              <a:rPr lang="en-US" dirty="0" err="1" smtClean="0">
                <a:solidFill>
                  <a:schemeClr val="tx2">
                    <a:lumMod val="75000"/>
                  </a:schemeClr>
                </a:solidFill>
                <a:latin typeface="Times New Roman (Headings)"/>
              </a:rPr>
              <a:t>miền</a:t>
            </a:r>
            <a:r>
              <a:rPr lang="en-US" dirty="0" smtClean="0">
                <a:solidFill>
                  <a:schemeClr val="tx2">
                    <a:lumMod val="75000"/>
                  </a:schemeClr>
                </a:solidFill>
                <a:latin typeface="Times New Roman (Headings)"/>
              </a:rPr>
              <a:t> </a:t>
            </a:r>
          </a:p>
          <a:p>
            <a:r>
              <a:rPr lang="vi-VN" dirty="0" smtClean="0">
                <a:solidFill>
                  <a:schemeClr val="tx2">
                    <a:lumMod val="75000"/>
                  </a:schemeClr>
                </a:solidFill>
                <a:latin typeface="Times New Roman (Headings)"/>
              </a:rPr>
              <a:t>Tuy nhiên, trên thực tế, một số trang mạng xã hội được cấp phép vẫn </a:t>
            </a:r>
            <a:r>
              <a:rPr lang="x-none" smtClean="0">
                <a:solidFill>
                  <a:schemeClr val="tx2">
                    <a:lumMod val="75000"/>
                  </a:schemeClr>
                </a:solidFill>
                <a:latin typeface="Times New Roman (Headings)"/>
              </a:rPr>
              <a:t>cung cấp cả </a:t>
            </a:r>
            <a:r>
              <a:rPr lang="vi-VN" dirty="0" smtClean="0">
                <a:solidFill>
                  <a:schemeClr val="tx2">
                    <a:lumMod val="75000"/>
                  </a:schemeClr>
                </a:solidFill>
                <a:latin typeface="Times New Roman (Headings)"/>
              </a:rPr>
              <a:t>thông tin điện tử</a:t>
            </a:r>
            <a:r>
              <a:rPr lang="x-none" smtClean="0">
                <a:solidFill>
                  <a:schemeClr val="tx2">
                    <a:lumMod val="75000"/>
                  </a:schemeClr>
                </a:solidFill>
                <a:latin typeface="Times New Roman (Headings)"/>
              </a:rPr>
              <a:t> tổng hợp</a:t>
            </a:r>
            <a:r>
              <a:rPr lang="vi-VN" dirty="0" smtClean="0">
                <a:solidFill>
                  <a:schemeClr val="tx2">
                    <a:lumMod val="75000"/>
                  </a:schemeClr>
                </a:solidFill>
                <a:latin typeface="Times New Roman (Headings)"/>
              </a:rPr>
              <a:t>, cho đăng nhiều bài viết được dẫn nguồn từ nhiều cơ quan báo chí. Như vậ</a:t>
            </a:r>
            <a:r>
              <a:rPr lang="x-none" smtClean="0">
                <a:solidFill>
                  <a:schemeClr val="tx2">
                    <a:lumMod val="75000"/>
                  </a:schemeClr>
                </a:solidFill>
                <a:latin typeface="Times New Roman (Headings)"/>
              </a:rPr>
              <a:t>y</a:t>
            </a:r>
            <a:r>
              <a:rPr lang="vi-VN" dirty="0" smtClean="0">
                <a:solidFill>
                  <a:schemeClr val="tx2">
                    <a:lumMod val="75000"/>
                  </a:schemeClr>
                </a:solidFill>
                <a:latin typeface="Times New Roman (Headings)"/>
              </a:rPr>
              <a:t>, các mạng xã hội này đang </a:t>
            </a:r>
            <a:r>
              <a:rPr lang="x-none" smtClean="0">
                <a:solidFill>
                  <a:schemeClr val="tx2">
                    <a:lumMod val="75000"/>
                  </a:schemeClr>
                </a:solidFill>
                <a:latin typeface="Times New Roman (Headings)"/>
              </a:rPr>
              <a:t>hoạt động trang thông tin điện tử tổng hợp không phép, vi phạm quy định tại khoản 2, Điều 63, Nghị định 174/2013/NĐ-CP. </a:t>
            </a:r>
            <a:endParaRPr lang="en-US" dirty="0">
              <a:solidFill>
                <a:schemeClr val="tx2">
                  <a:lumMod val="75000"/>
                </a:schemeClr>
              </a:solidFill>
              <a:latin typeface="Times New Roman (Headings)"/>
            </a:endParaRPr>
          </a:p>
        </p:txBody>
      </p:sp>
    </p:spTree>
    <p:extLst>
      <p:ext uri="{BB962C8B-B14F-4D97-AF65-F5344CB8AC3E}">
        <p14:creationId xmlns:p14="http://schemas.microsoft.com/office/powerpoint/2010/main" xmlns="" val="2844113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245"/>
            <a:ext cx="10515600" cy="1325563"/>
          </a:xfrm>
        </p:spPr>
        <p:txBody>
          <a:bodyPr>
            <a:normAutofit fontScale="90000"/>
          </a:bodyPr>
          <a:lstStyle/>
          <a:p>
            <a:pPr algn="ctr"/>
            <a:r>
              <a:rPr lang="de-DE" dirty="0" smtClean="0">
                <a:solidFill>
                  <a:srgbClr val="FF0000"/>
                </a:solidFill>
                <a:latin typeface="Times New Roman" panose="02020603050405020304" pitchFamily="18" charset="0"/>
                <a:cs typeface="Times New Roman" panose="02020603050405020304" pitchFamily="18" charset="0"/>
              </a:rPr>
              <a:t>2. Có </a:t>
            </a:r>
            <a:r>
              <a:rPr lang="de-DE" dirty="0">
                <a:solidFill>
                  <a:srgbClr val="FF0000"/>
                </a:solidFill>
                <a:latin typeface="Times New Roman" panose="02020603050405020304" pitchFamily="18" charset="0"/>
                <a:cs typeface="Times New Roman" panose="02020603050405020304" pitchFamily="18" charset="0"/>
              </a:rPr>
              <a:t>hiện tượng “lách luật“ tổ chức sản xuất, cung cấp thông tin như cơ quan báo chí điện tử</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25137" y="1655808"/>
            <a:ext cx="10515600" cy="5202192"/>
          </a:xfrm>
        </p:spPr>
        <p:txBody>
          <a:bodyPr>
            <a:noAutofit/>
          </a:bodyPr>
          <a:lstStyle/>
          <a:p>
            <a:pPr>
              <a:lnSpc>
                <a:spcPct val="150000"/>
              </a:lnSpc>
            </a:pPr>
            <a:r>
              <a:rPr lang="de-DE" dirty="0">
                <a:solidFill>
                  <a:schemeClr val="tx2">
                    <a:lumMod val="75000"/>
                  </a:schemeClr>
                </a:solidFill>
                <a:latin typeface="Times New Roman (Headings)"/>
              </a:rPr>
              <a:t>Một số trang mạng xã hội, “lách luật“, tổ chức sản xuất tin, bài và đăng tải dưới hình thức các thành viên, đồng thời thiết kế giao diện, phân thành các chuyên mục không khác gì các báo điện tử đã gây nhầm lẫn cho người sử dụng. Đây thực chất là hoạt động báo điện tử không phép vi phạm quy định tại điểm a, khoản 4, Điều 5 Nghị định 159/2013/NĐ-CP ngày 12 tháng 11 năm 2013 của Chính phủ quy định xử phạt vi phạm hành chính trong lĩnh vực báo chí, xuất bản</a:t>
            </a:r>
            <a:endParaRPr lang="en-US" dirty="0">
              <a:solidFill>
                <a:schemeClr val="tx2">
                  <a:lumMod val="75000"/>
                </a:schemeClr>
              </a:solidFill>
              <a:latin typeface="Times New Roman (Headings)"/>
              <a:cs typeface="Calibri" panose="020F0502020204030204" pitchFamily="34" charset="0"/>
            </a:endParaRPr>
          </a:p>
        </p:txBody>
      </p:sp>
    </p:spTree>
    <p:extLst>
      <p:ext uri="{BB962C8B-B14F-4D97-AF65-F5344CB8AC3E}">
        <p14:creationId xmlns:p14="http://schemas.microsoft.com/office/powerpoint/2010/main" xmlns="" val="20745417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dirty="0">
                <a:solidFill>
                  <a:srgbClr val="FF0000"/>
                </a:solidFill>
                <a:latin typeface="Times New Roman" panose="02020603050405020304" pitchFamily="18" charset="0"/>
                <a:cs typeface="Times New Roman" panose="02020603050405020304" pitchFamily="18" charset="0"/>
              </a:rPr>
              <a:t>3. </a:t>
            </a:r>
            <a:r>
              <a:rPr lang="vi-VN" dirty="0">
                <a:solidFill>
                  <a:srgbClr val="FF0000"/>
                </a:solidFill>
                <a:latin typeface="Times New Roman" panose="02020603050405020304" pitchFamily="18" charset="0"/>
                <a:cs typeface="Times New Roman" panose="02020603050405020304" pitchFamily="18" charset="0"/>
              </a:rPr>
              <a:t>Lợi dụng giấy phép mạng xã hội để cung cấp các dịch vụ </a:t>
            </a:r>
            <a:r>
              <a:rPr lang="de-DE" dirty="0">
                <a:solidFill>
                  <a:srgbClr val="FF0000"/>
                </a:solidFill>
                <a:latin typeface="Times New Roman" panose="02020603050405020304" pitchFamily="18" charset="0"/>
                <a:cs typeface="Times New Roman" panose="02020603050405020304" pitchFamily="18" charset="0"/>
              </a:rPr>
              <a:t>chuyên ngành khác, vi phạm quy định của pháp luật hiện hành</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20000"/>
          </a:bodyPr>
          <a:lstStyle/>
          <a:p>
            <a:pPr>
              <a:lnSpc>
                <a:spcPct val="150000"/>
              </a:lnSpc>
            </a:pPr>
            <a:r>
              <a:rPr lang="x-none" dirty="0">
                <a:solidFill>
                  <a:schemeClr val="tx2">
                    <a:lumMod val="75000"/>
                  </a:schemeClr>
                </a:solidFill>
                <a:latin typeface="+mj-lt"/>
              </a:rPr>
              <a:t>Một số doanh nghiệp đã lợi dụng giấy phép mạng xã hội để cung cấp các dịch vụ không phép khác</a:t>
            </a:r>
            <a:r>
              <a:rPr lang="x-none">
                <a:solidFill>
                  <a:schemeClr val="tx2">
                    <a:lumMod val="75000"/>
                  </a:schemeClr>
                </a:solidFill>
                <a:latin typeface="+mj-lt"/>
              </a:rPr>
              <a:t>, </a:t>
            </a:r>
            <a:endParaRPr lang="en-US" dirty="0" smtClean="0">
              <a:solidFill>
                <a:schemeClr val="tx2">
                  <a:lumMod val="75000"/>
                </a:schemeClr>
              </a:solidFill>
              <a:latin typeface="+mj-lt"/>
            </a:endParaRPr>
          </a:p>
          <a:p>
            <a:pPr>
              <a:lnSpc>
                <a:spcPct val="150000"/>
              </a:lnSpc>
            </a:pPr>
            <a:r>
              <a:rPr lang="en-US" dirty="0" smtClean="0">
                <a:solidFill>
                  <a:schemeClr val="tx2">
                    <a:lumMod val="75000"/>
                  </a:schemeClr>
                </a:solidFill>
                <a:latin typeface="+mj-lt"/>
              </a:rPr>
              <a:t>Đ</a:t>
            </a:r>
            <a:r>
              <a:rPr lang="x-none" smtClean="0">
                <a:solidFill>
                  <a:schemeClr val="tx2">
                    <a:lumMod val="75000"/>
                  </a:schemeClr>
                </a:solidFill>
                <a:latin typeface="+mj-lt"/>
              </a:rPr>
              <a:t>iển </a:t>
            </a:r>
            <a:r>
              <a:rPr lang="x-none" dirty="0">
                <a:solidFill>
                  <a:schemeClr val="tx2">
                    <a:lumMod val="75000"/>
                  </a:schemeClr>
                </a:solidFill>
                <a:latin typeface="+mj-lt"/>
              </a:rPr>
              <a:t>hình là dịch vụ truyền hình trên mạng hoặc cung cấp các dịch vụ vi phạm quy định của pháp luật về bản quyền như xem phim trực tuyến, nghe nhạc trực tuyến</a:t>
            </a:r>
            <a:r>
              <a:rPr lang="vi-VN" dirty="0">
                <a:solidFill>
                  <a:schemeClr val="tx2">
                    <a:lumMod val="75000"/>
                  </a:schemeClr>
                </a:solidFill>
                <a:latin typeface="+mj-lt"/>
              </a:rPr>
              <a:t>. </a:t>
            </a:r>
            <a:r>
              <a:rPr lang="de-DE" dirty="0">
                <a:solidFill>
                  <a:schemeClr val="tx2">
                    <a:lumMod val="75000"/>
                  </a:schemeClr>
                </a:solidFill>
                <a:latin typeface="+mj-lt"/>
              </a:rPr>
              <a:t>Hiện tượng này khá phổ biến trong thời gian gần đây. Tới đây, Cục Phát thanh, truyền hình và thông tin điện tử sử tăng cường kiểm tra và có biện pháp xử lý nghiêm đối với vi phạm này.</a:t>
            </a:r>
            <a:endParaRPr lang="en-US" dirty="0">
              <a:solidFill>
                <a:schemeClr val="tx2">
                  <a:lumMod val="75000"/>
                </a:schemeClr>
              </a:solidFill>
              <a:latin typeface="+mj-lt"/>
            </a:endParaRPr>
          </a:p>
        </p:txBody>
      </p:sp>
    </p:spTree>
    <p:extLst>
      <p:ext uri="{BB962C8B-B14F-4D97-AF65-F5344CB8AC3E}">
        <p14:creationId xmlns:p14="http://schemas.microsoft.com/office/powerpoint/2010/main" xmlns="" val="3296702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1780</Words>
  <Application>Microsoft Office PowerPoint</Application>
  <PresentationFormat>Custom</PresentationFormat>
  <Paragraphs>57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Slide 1</vt:lpstr>
      <vt:lpstr>Tổ chức, doanh nghiệp được cấp giấy phép thiết lập trang thông tin điện tử tổng hợp</vt:lpstr>
      <vt:lpstr>Tổ chức, doanh nghiệp được cấp giấy phép thiết lập trang thông tin điện tử tổng hợp</vt:lpstr>
      <vt:lpstr>Sở Thông tin và Truyền thông các tỉnh thành phố khi thực hiện thủ tục cấp giấy phép thiết lập trang thông tin điện tử tổng hợp, cần lưu ý</vt:lpstr>
      <vt:lpstr>Sở Thông tin và Truyền thông các tỉnh thành phố khi thực hiện thủ tục cấp giấy phép thiết lập trang thông tin điện tử tổng hợp, cần lưu ý</vt:lpstr>
      <vt:lpstr>II. HOẠT ĐỘNG MẠNG XÃ HỘI</vt:lpstr>
      <vt:lpstr>1. Cung cấp thông tin tổng hợp trên trang mạng xã hội</vt:lpstr>
      <vt:lpstr>2. Có hiện tượng “lách luật“ tổ chức sản xuất, cung cấp thông tin như cơ quan báo chí điện tử</vt:lpstr>
      <vt:lpstr>3. Lợi dụng giấy phép mạng xã hội để cung cấp các dịch vụ chuyên ngành khác, vi phạm quy định của pháp luật hiện hành</vt:lpstr>
      <vt:lpstr>4. Không công khai thỏa thuận cung cấp hoặc có công khai nhưng không đầy đủ</vt:lpstr>
      <vt:lpstr>5. Chưa thực hiện đầy đủ việc đăng ký, lưu trữ thông tin cá nhân của thành viên theo quy định</vt:lpstr>
      <vt:lpstr>6. Ngoài ra có một số biểu hiện vi phạm khác</vt:lpstr>
      <vt:lpstr>Slide 13</vt:lpstr>
      <vt:lpstr>1. Các hành vi vi phạm phổ biến </vt:lpstr>
      <vt:lpstr>1. Các hành vi vi phạm phổ biến </vt:lpstr>
      <vt:lpstr>Một số vấn đề lưu ý</vt:lpstr>
      <vt:lpstr>Slide 17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Hang Nguyen Thuy (FTEL BDD)</dc:creator>
  <cp:lastModifiedBy>HP430-2</cp:lastModifiedBy>
  <cp:revision>48</cp:revision>
  <dcterms:created xsi:type="dcterms:W3CDTF">2017-10-23T14:58:40Z</dcterms:created>
  <dcterms:modified xsi:type="dcterms:W3CDTF">2018-04-19T12:13:11Z</dcterms:modified>
</cp:coreProperties>
</file>