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57" r:id="rId3"/>
    <p:sldId id="263" r:id="rId4"/>
    <p:sldId id="259" r:id="rId5"/>
    <p:sldId id="264" r:id="rId6"/>
    <p:sldId id="296" r:id="rId7"/>
    <p:sldId id="261" r:id="rId8"/>
    <p:sldId id="267" r:id="rId9"/>
    <p:sldId id="260" r:id="rId10"/>
    <p:sldId id="268" r:id="rId11"/>
    <p:sldId id="269" r:id="rId12"/>
    <p:sldId id="271" r:id="rId13"/>
    <p:sldId id="272" r:id="rId14"/>
    <p:sldId id="273" r:id="rId15"/>
    <p:sldId id="262" r:id="rId16"/>
    <p:sldId id="270" r:id="rId17"/>
    <p:sldId id="265" r:id="rId18"/>
    <p:sldId id="274" r:id="rId19"/>
    <p:sldId id="275"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5"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CC3399"/>
    <a:srgbClr val="70AC2E"/>
    <a:srgbClr val="C19FFF"/>
    <a:srgbClr val="CAB4EA"/>
    <a:srgbClr val="D3B5E9"/>
    <a:srgbClr val="D68B1C"/>
    <a:srgbClr val="FFE0A3"/>
    <a:srgbClr val="D0005E"/>
    <a:srgbClr val="BE026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102"/>
      </p:cViewPr>
      <p:guideLst>
        <p:guide orient="horz" pos="2160"/>
        <p:guide pos="2880"/>
      </p:guideLst>
    </p:cSldViewPr>
  </p:slideViewPr>
  <p:notesTextViewPr>
    <p:cViewPr>
      <p:scale>
        <a:sx n="1" d="1"/>
        <a:sy n="1" d="1"/>
      </p:scale>
      <p:origin x="0" y="0"/>
    </p:cViewPr>
  </p:notesTextViewPr>
  <p:gridSpacing cx="156370338" cy="1563703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59785" y="680310"/>
            <a:ext cx="7772400" cy="763525"/>
          </a:xfrm>
          <a:effectLst>
            <a:outerShdw blurRad="25400" dist="38100" dir="1920000" algn="tl" rotWithShape="0">
              <a:schemeClr val="bg1"/>
            </a:outerShdw>
          </a:effectLst>
        </p:spPr>
        <p:txBody>
          <a:bodyPr>
            <a:normAutofit/>
          </a:bodyPr>
          <a:lstStyle>
            <a:lvl1pPr algn="r">
              <a:defRPr sz="3600">
                <a:solidFill>
                  <a:schemeClr val="accent6">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434130" y="1596540"/>
            <a:ext cx="6400800" cy="1221640"/>
          </a:xfrm>
        </p:spPr>
        <p:txBody>
          <a:bodyPr>
            <a:normAutofit/>
          </a:bodyPr>
          <a:lstStyle>
            <a:lvl1pPr marL="0" indent="0" algn="r">
              <a:buNone/>
              <a:defRPr sz="2600">
                <a:solidFill>
                  <a:schemeClr val="bg1">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a:t>
            </a:r>
          </a:p>
          <a:p>
            <a:r>
              <a:rPr lang="en-US" dirty="0" smtClean="0"/>
              <a:t>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833015"/>
            <a:ext cx="8229600" cy="458115"/>
          </a:xfrm>
          <a:effectLst/>
        </p:spPr>
        <p:txBody>
          <a:bodyPr>
            <a:normAutofit/>
          </a:bodyPr>
          <a:lstStyle>
            <a:lvl1pPr algn="r">
              <a:defRPr sz="3600">
                <a:solidFill>
                  <a:schemeClr val="accent6">
                    <a:lumMod val="7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1596541"/>
            <a:ext cx="8229600" cy="4428444"/>
          </a:xfrm>
        </p:spPr>
        <p:txBody>
          <a:bodyPr/>
          <a:lstStyle>
            <a:lvl1pPr>
              <a:defRPr sz="280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a:defRPr>
                <a:solidFill>
                  <a:schemeClr val="bg1">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76014" y="527605"/>
            <a:ext cx="7016195" cy="610820"/>
          </a:xfrm>
        </p:spPr>
        <p:txBody>
          <a:bodyPr>
            <a:normAutofit/>
          </a:bodyPr>
          <a:lstStyle>
            <a:lvl1pPr algn="l">
              <a:defRPr sz="3600">
                <a:solidFill>
                  <a:schemeClr val="accent6">
                    <a:lumMod val="7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76015" y="1291130"/>
            <a:ext cx="7016195" cy="4581150"/>
          </a:xfrm>
        </p:spPr>
        <p:txBody>
          <a:bodyPr/>
          <a:lstStyle>
            <a:lvl1pPr>
              <a:defRPr sz="280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a:defRPr>
                <a:solidFill>
                  <a:schemeClr val="bg1">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1670" y="833015"/>
            <a:ext cx="8229600" cy="610820"/>
          </a:xfrm>
          <a:effectLst/>
        </p:spPr>
        <p:txBody>
          <a:bodyPr>
            <a:normAutofit/>
          </a:bodyPr>
          <a:lstStyle>
            <a:lvl1pPr algn="r">
              <a:defRPr sz="3600">
                <a:solidFill>
                  <a:schemeClr val="accent6">
                    <a:lumMod val="75000"/>
                  </a:schemeClr>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01670" y="1577497"/>
            <a:ext cx="4040188"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1670" y="2207360"/>
            <a:ext cx="4040188" cy="3035058"/>
          </a:xfrm>
        </p:spPr>
        <p:txBody>
          <a:bodyPr/>
          <a:lstStyle>
            <a:lvl1pPr>
              <a:defRPr sz="2400">
                <a:solidFill>
                  <a:schemeClr val="bg1">
                    <a:lumMod val="50000"/>
                  </a:schemeClr>
                </a:solidFill>
              </a:defRPr>
            </a:lvl1pPr>
            <a:lvl2pPr>
              <a:defRPr sz="2000">
                <a:solidFill>
                  <a:schemeClr val="bg1">
                    <a:lumMod val="50000"/>
                  </a:schemeClr>
                </a:solidFill>
              </a:defRPr>
            </a:lvl2pPr>
            <a:lvl3pPr>
              <a:defRPr sz="1800">
                <a:solidFill>
                  <a:schemeClr val="bg1">
                    <a:lumMod val="50000"/>
                  </a:schemeClr>
                </a:solidFill>
              </a:defRPr>
            </a:lvl3pPr>
            <a:lvl4pPr>
              <a:defRPr sz="1600">
                <a:solidFill>
                  <a:schemeClr val="bg1">
                    <a:lumMod val="50000"/>
                  </a:schemeClr>
                </a:solidFill>
              </a:defRPr>
            </a:lvl4pPr>
            <a:lvl5pPr>
              <a:defRPr sz="1600">
                <a:solidFill>
                  <a:schemeClr val="bg1">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577497"/>
            <a:ext cx="4041775"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207360"/>
            <a:ext cx="4041775" cy="3035058"/>
          </a:xfrm>
        </p:spPr>
        <p:txBody>
          <a:bodyPr/>
          <a:lstStyle>
            <a:lvl1pPr>
              <a:defRPr sz="2400">
                <a:solidFill>
                  <a:schemeClr val="bg1">
                    <a:lumMod val="50000"/>
                  </a:schemeClr>
                </a:solidFill>
              </a:defRPr>
            </a:lvl1pPr>
            <a:lvl2pPr>
              <a:defRPr sz="2000">
                <a:solidFill>
                  <a:schemeClr val="bg1">
                    <a:lumMod val="50000"/>
                  </a:schemeClr>
                </a:solidFill>
              </a:defRPr>
            </a:lvl2pPr>
            <a:lvl3pPr>
              <a:defRPr sz="1800">
                <a:solidFill>
                  <a:schemeClr val="bg1">
                    <a:lumMod val="50000"/>
                  </a:schemeClr>
                </a:solidFill>
              </a:defRPr>
            </a:lvl3pPr>
            <a:lvl4pPr>
              <a:defRPr sz="1600">
                <a:solidFill>
                  <a:schemeClr val="bg1">
                    <a:lumMod val="50000"/>
                  </a:schemeClr>
                </a:solidFill>
              </a:defRPr>
            </a:lvl4pPr>
            <a:lvl5pPr>
              <a:defRPr sz="1600">
                <a:solidFill>
                  <a:schemeClr val="bg1">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4/19/2018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4/19/2018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4/19/2018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4/19/2018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3999" cy="6858000"/>
          </a:xfrm>
          <a:blipFill>
            <a:blip r:embed="rId2" cstate="print"/>
            <a:tile tx="0" ty="0" sx="100000" sy="100000" flip="none" algn="tl"/>
          </a:blipFill>
        </p:spPr>
        <p:txBody>
          <a:bodyPr>
            <a:normAutofit/>
          </a:bodyPr>
          <a:lstStyle/>
          <a:p>
            <a:pPr eaLnBrk="1" hangingPunct="1">
              <a:defRPr/>
            </a:pPr>
            <a:endParaRPr lang="vi-VN" sz="2400" b="1" dirty="0">
              <a:solidFill>
                <a:schemeClr val="accent5">
                  <a:lumMod val="50000"/>
                </a:schemeClr>
              </a:solidFill>
              <a:latin typeface="+mj-lt"/>
            </a:endParaRPr>
          </a:p>
          <a:p>
            <a:pPr algn="ctr" eaLnBrk="1" hangingPunct="1">
              <a:defRPr/>
            </a:pPr>
            <a:r>
              <a:rPr lang="en-US" sz="3600" b="1" dirty="0" err="1">
                <a:solidFill>
                  <a:srgbClr val="FF0000"/>
                </a:solidFill>
                <a:latin typeface="+mj-lt"/>
              </a:rPr>
              <a:t>Bộ</a:t>
            </a:r>
            <a:r>
              <a:rPr lang="en-US" sz="3600" b="1" dirty="0">
                <a:solidFill>
                  <a:srgbClr val="FF0000"/>
                </a:solidFill>
                <a:latin typeface="+mj-lt"/>
              </a:rPr>
              <a:t> </a:t>
            </a:r>
            <a:r>
              <a:rPr lang="en-US" sz="3600" b="1" dirty="0" err="1">
                <a:solidFill>
                  <a:srgbClr val="FF0000"/>
                </a:solidFill>
                <a:latin typeface="+mj-lt"/>
              </a:rPr>
              <a:t>Thông</a:t>
            </a:r>
            <a:r>
              <a:rPr lang="en-US" sz="3600" b="1" dirty="0">
                <a:solidFill>
                  <a:srgbClr val="FF0000"/>
                </a:solidFill>
                <a:latin typeface="+mj-lt"/>
              </a:rPr>
              <a:t> tin </a:t>
            </a:r>
            <a:r>
              <a:rPr lang="en-US" sz="3600" b="1" dirty="0" err="1">
                <a:solidFill>
                  <a:srgbClr val="FF0000"/>
                </a:solidFill>
                <a:latin typeface="+mj-lt"/>
              </a:rPr>
              <a:t>và</a:t>
            </a:r>
            <a:r>
              <a:rPr lang="en-US" sz="3600" b="1" dirty="0">
                <a:solidFill>
                  <a:srgbClr val="FF0000"/>
                </a:solidFill>
                <a:latin typeface="+mj-lt"/>
              </a:rPr>
              <a:t> </a:t>
            </a:r>
            <a:r>
              <a:rPr lang="en-US" sz="3600" b="1" dirty="0" err="1">
                <a:solidFill>
                  <a:srgbClr val="FF0000"/>
                </a:solidFill>
                <a:latin typeface="+mj-lt"/>
              </a:rPr>
              <a:t>Truyền</a:t>
            </a:r>
            <a:r>
              <a:rPr lang="en-US" sz="3600" b="1" dirty="0">
                <a:solidFill>
                  <a:srgbClr val="FF0000"/>
                </a:solidFill>
                <a:latin typeface="+mj-lt"/>
              </a:rPr>
              <a:t> </a:t>
            </a:r>
            <a:r>
              <a:rPr lang="en-US" sz="3600" b="1" dirty="0" err="1">
                <a:solidFill>
                  <a:srgbClr val="FF0000"/>
                </a:solidFill>
                <a:latin typeface="+mj-lt"/>
              </a:rPr>
              <a:t>thông</a:t>
            </a:r>
            <a:r>
              <a:rPr lang="en-US" dirty="0">
                <a:latin typeface="+mj-lt"/>
              </a:rPr>
              <a:t/>
            </a:r>
            <a:br>
              <a:rPr lang="en-US" dirty="0">
                <a:latin typeface="+mj-lt"/>
              </a:rPr>
            </a:br>
            <a:endParaRPr lang="en-US" dirty="0" smtClean="0">
              <a:latin typeface="+mj-lt"/>
            </a:endParaRPr>
          </a:p>
          <a:p>
            <a:pPr algn="ctr" eaLnBrk="1" hangingPunct="1">
              <a:defRPr/>
            </a:pPr>
            <a:endParaRPr lang="en-US" b="1" dirty="0">
              <a:solidFill>
                <a:srgbClr val="FF0000"/>
              </a:solidFill>
              <a:latin typeface="+mj-lt"/>
            </a:endParaRPr>
          </a:p>
          <a:p>
            <a:pPr algn="ctr" eaLnBrk="1" hangingPunct="1">
              <a:defRPr/>
            </a:pPr>
            <a:endParaRPr lang="en-US" b="1" dirty="0" smtClean="0">
              <a:solidFill>
                <a:srgbClr val="FF0000"/>
              </a:solidFill>
              <a:latin typeface="+mj-lt"/>
            </a:endParaRPr>
          </a:p>
          <a:p>
            <a:pPr algn="ctr" eaLnBrk="1" hangingPunct="1">
              <a:defRPr/>
            </a:pPr>
            <a:endParaRPr lang="vi-VN" sz="3000" b="1" dirty="0">
              <a:solidFill>
                <a:srgbClr val="FF0000"/>
              </a:solidFill>
              <a:latin typeface="+mj-lt"/>
            </a:endParaRPr>
          </a:p>
          <a:p>
            <a:pPr algn="ctr" eaLnBrk="1" hangingPunct="1">
              <a:defRPr/>
            </a:pPr>
            <a:endParaRPr lang="vi-VN" sz="3000" b="1" dirty="0">
              <a:solidFill>
                <a:srgbClr val="FF0000"/>
              </a:solidFill>
              <a:latin typeface="+mj-lt"/>
            </a:endParaRPr>
          </a:p>
          <a:p>
            <a:pPr algn="ctr">
              <a:spcBef>
                <a:spcPts val="450"/>
              </a:spcBef>
              <a:defRPr/>
            </a:pPr>
            <a:r>
              <a:rPr lang="en-US" sz="3000" b="1" dirty="0">
                <a:solidFill>
                  <a:schemeClr val="accent1">
                    <a:lumMod val="50000"/>
                  </a:schemeClr>
                </a:solidFill>
                <a:latin typeface="+mj-lt"/>
                <a:cs typeface="Times New Roman" panose="02020603050405020304" pitchFamily="18" charset="0"/>
              </a:rPr>
              <a:t>HỘI THẢO</a:t>
            </a:r>
            <a:br>
              <a:rPr lang="en-US" sz="3000" b="1" dirty="0">
                <a:solidFill>
                  <a:schemeClr val="accent1">
                    <a:lumMod val="50000"/>
                  </a:schemeClr>
                </a:solidFill>
                <a:latin typeface="+mj-lt"/>
                <a:cs typeface="Times New Roman" panose="02020603050405020304" pitchFamily="18" charset="0"/>
              </a:rPr>
            </a:br>
            <a:r>
              <a:rPr lang="en-US" sz="3000" b="1" dirty="0">
                <a:solidFill>
                  <a:schemeClr val="accent1">
                    <a:lumMod val="50000"/>
                  </a:schemeClr>
                </a:solidFill>
                <a:latin typeface="+mj-lt"/>
                <a:cs typeface="Times New Roman" panose="02020603050405020304" pitchFamily="18" charset="0"/>
              </a:rPr>
              <a:t>PHỔ BIẾN </a:t>
            </a:r>
            <a:r>
              <a:rPr lang="en-US" sz="3000" b="1" dirty="0">
                <a:solidFill>
                  <a:schemeClr val="accent1">
                    <a:lumMod val="50000"/>
                  </a:schemeClr>
                </a:solidFill>
                <a:latin typeface="+mj-lt"/>
                <a:ea typeface="Calibri" panose="020F0502020204030204" pitchFamily="34" charset="0"/>
                <a:cs typeface="Times New Roman" panose="02020603050405020304" pitchFamily="18" charset="0"/>
              </a:rPr>
              <a:t>NGHỊ ĐỊNH SỐ </a:t>
            </a:r>
            <a:r>
              <a:rPr lang="en-US" sz="3000" b="1" dirty="0" smtClean="0">
                <a:solidFill>
                  <a:schemeClr val="accent1">
                    <a:lumMod val="50000"/>
                  </a:schemeClr>
                </a:solidFill>
                <a:latin typeface="+mj-lt"/>
                <a:ea typeface="Calibri" panose="020F0502020204030204" pitchFamily="34" charset="0"/>
                <a:cs typeface="Times New Roman" panose="02020603050405020304" pitchFamily="18" charset="0"/>
              </a:rPr>
              <a:t>27/2018/NĐ-CP</a:t>
            </a:r>
            <a:r>
              <a:rPr lang="en-US" i="1" dirty="0" smtClean="0">
                <a:latin typeface="+mj-lt"/>
              </a:rPr>
              <a:t/>
            </a:r>
            <a:br>
              <a:rPr lang="en-US" i="1" dirty="0" smtClean="0">
                <a:latin typeface="+mj-lt"/>
              </a:rPr>
            </a:br>
            <a:endParaRPr lang="en-US" i="1" dirty="0" smtClean="0">
              <a:latin typeface="+mj-lt"/>
            </a:endParaRPr>
          </a:p>
          <a:p>
            <a:pPr algn="ctr">
              <a:spcBef>
                <a:spcPts val="450"/>
              </a:spcBef>
              <a:defRPr/>
            </a:pPr>
            <a:endParaRPr lang="en-US" i="1" dirty="0">
              <a:latin typeface="+mj-lt"/>
            </a:endParaRPr>
          </a:p>
          <a:p>
            <a:pPr algn="ctr">
              <a:spcBef>
                <a:spcPts val="450"/>
              </a:spcBef>
              <a:defRPr/>
            </a:pPr>
            <a:endParaRPr lang="en-US" i="1" dirty="0" smtClean="0">
              <a:latin typeface="+mj-lt"/>
            </a:endParaRPr>
          </a:p>
          <a:p>
            <a:pPr algn="ctr" eaLnBrk="1" hangingPunct="1">
              <a:defRPr/>
            </a:pPr>
            <a:r>
              <a:rPr lang="en-US" sz="2200" i="1" dirty="0" smtClean="0">
                <a:solidFill>
                  <a:schemeClr val="tx1">
                    <a:lumMod val="95000"/>
                    <a:lumOff val="5000"/>
                  </a:schemeClr>
                </a:solidFill>
                <a:latin typeface="+mj-lt"/>
              </a:rPr>
              <a:t>TP </a:t>
            </a:r>
            <a:r>
              <a:rPr lang="en-US" sz="2200" i="1" dirty="0" err="1" smtClean="0">
                <a:solidFill>
                  <a:schemeClr val="tx1">
                    <a:lumMod val="95000"/>
                    <a:lumOff val="5000"/>
                  </a:schemeClr>
                </a:solidFill>
                <a:latin typeface="+mj-lt"/>
              </a:rPr>
              <a:t>Hồ</a:t>
            </a:r>
            <a:r>
              <a:rPr lang="en-US" sz="2200" i="1" dirty="0" smtClean="0">
                <a:solidFill>
                  <a:schemeClr val="tx1">
                    <a:lumMod val="95000"/>
                    <a:lumOff val="5000"/>
                  </a:schemeClr>
                </a:solidFill>
                <a:latin typeface="+mj-lt"/>
              </a:rPr>
              <a:t> </a:t>
            </a:r>
            <a:r>
              <a:rPr lang="en-US" sz="2200" i="1" dirty="0" err="1" smtClean="0">
                <a:solidFill>
                  <a:schemeClr val="tx1">
                    <a:lumMod val="95000"/>
                    <a:lumOff val="5000"/>
                  </a:schemeClr>
                </a:solidFill>
                <a:latin typeface="+mj-lt"/>
              </a:rPr>
              <a:t>Chí</a:t>
            </a:r>
            <a:r>
              <a:rPr lang="en-US" sz="2200" i="1" dirty="0" smtClean="0">
                <a:solidFill>
                  <a:schemeClr val="tx1">
                    <a:lumMod val="95000"/>
                    <a:lumOff val="5000"/>
                  </a:schemeClr>
                </a:solidFill>
                <a:latin typeface="+mj-lt"/>
              </a:rPr>
              <a:t> Minh, </a:t>
            </a:r>
            <a:r>
              <a:rPr lang="en-US" sz="2200" i="1" dirty="0" err="1">
                <a:solidFill>
                  <a:schemeClr val="tx1">
                    <a:lumMod val="95000"/>
                    <a:lumOff val="5000"/>
                  </a:schemeClr>
                </a:solidFill>
                <a:latin typeface="+mj-lt"/>
              </a:rPr>
              <a:t>Ngày</a:t>
            </a:r>
            <a:r>
              <a:rPr lang="en-US" sz="2200" i="1" dirty="0">
                <a:solidFill>
                  <a:schemeClr val="tx1">
                    <a:lumMod val="95000"/>
                    <a:lumOff val="5000"/>
                  </a:schemeClr>
                </a:solidFill>
                <a:latin typeface="+mj-lt"/>
              </a:rPr>
              <a:t> </a:t>
            </a:r>
            <a:r>
              <a:rPr lang="en-US" sz="2200" i="1" dirty="0" smtClean="0">
                <a:solidFill>
                  <a:schemeClr val="tx1">
                    <a:lumMod val="95000"/>
                    <a:lumOff val="5000"/>
                  </a:schemeClr>
                </a:solidFill>
                <a:latin typeface="+mj-lt"/>
              </a:rPr>
              <a:t>20 </a:t>
            </a:r>
            <a:r>
              <a:rPr lang="en-US" sz="2200" i="1" dirty="0" err="1">
                <a:solidFill>
                  <a:schemeClr val="tx1">
                    <a:lumMod val="95000"/>
                    <a:lumOff val="5000"/>
                  </a:schemeClr>
                </a:solidFill>
                <a:latin typeface="+mj-lt"/>
              </a:rPr>
              <a:t>tháng</a:t>
            </a:r>
            <a:r>
              <a:rPr lang="en-US" sz="2200" i="1" dirty="0">
                <a:solidFill>
                  <a:schemeClr val="tx1">
                    <a:lumMod val="95000"/>
                    <a:lumOff val="5000"/>
                  </a:schemeClr>
                </a:solidFill>
                <a:latin typeface="+mj-lt"/>
              </a:rPr>
              <a:t> </a:t>
            </a:r>
            <a:r>
              <a:rPr lang="en-US" sz="2200" i="1" dirty="0" smtClean="0">
                <a:solidFill>
                  <a:schemeClr val="tx1">
                    <a:lumMod val="95000"/>
                    <a:lumOff val="5000"/>
                  </a:schemeClr>
                </a:solidFill>
                <a:latin typeface="+mj-lt"/>
              </a:rPr>
              <a:t>04 </a:t>
            </a:r>
            <a:r>
              <a:rPr lang="en-US" sz="2200" i="1" dirty="0" err="1">
                <a:solidFill>
                  <a:schemeClr val="tx1">
                    <a:lumMod val="95000"/>
                    <a:lumOff val="5000"/>
                  </a:schemeClr>
                </a:solidFill>
                <a:latin typeface="+mj-lt"/>
              </a:rPr>
              <a:t>năm</a:t>
            </a:r>
            <a:r>
              <a:rPr lang="en-US" sz="2200" i="1" dirty="0">
                <a:solidFill>
                  <a:schemeClr val="tx1">
                    <a:lumMod val="95000"/>
                    <a:lumOff val="5000"/>
                  </a:schemeClr>
                </a:solidFill>
                <a:latin typeface="+mj-lt"/>
              </a:rPr>
              <a:t> </a:t>
            </a:r>
            <a:r>
              <a:rPr lang="en-US" sz="2200" i="1" dirty="0" smtClean="0">
                <a:solidFill>
                  <a:schemeClr val="tx1">
                    <a:lumMod val="95000"/>
                    <a:lumOff val="5000"/>
                  </a:schemeClr>
                </a:solidFill>
                <a:latin typeface="+mj-lt"/>
              </a:rPr>
              <a:t>2018</a:t>
            </a:r>
            <a:endParaRPr lang="vi-VN" sz="2200" i="1" dirty="0" smtClean="0">
              <a:solidFill>
                <a:schemeClr val="tx1">
                  <a:lumMod val="95000"/>
                  <a:lumOff val="5000"/>
                </a:schemeClr>
              </a:solidFill>
              <a:latin typeface="+mj-lt"/>
            </a:endParaRPr>
          </a:p>
          <a:p>
            <a:pPr algn="ctr" eaLnBrk="1" hangingPunct="1">
              <a:defRPr/>
            </a:pPr>
            <a:endParaRPr lang="vi-VN" dirty="0">
              <a:latin typeface="+mj-lt"/>
            </a:endParaRPr>
          </a:p>
        </p:txBody>
      </p:sp>
      <p:pic>
        <p:nvPicPr>
          <p:cNvPr id="10243" name="Picture 1"/>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65587" y="1291131"/>
            <a:ext cx="1922643" cy="1875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00092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434130" y="833015"/>
            <a:ext cx="6558080" cy="5497380"/>
          </a:xfrm>
        </p:spPr>
        <p:txBody>
          <a:bodyPr>
            <a:normAutofit/>
          </a:bodyPr>
          <a:lstStyle/>
          <a:p>
            <a:pPr marL="0" indent="0">
              <a:buNone/>
            </a:pPr>
            <a:r>
              <a:rPr lang="vi-VN" dirty="0">
                <a:solidFill>
                  <a:schemeClr val="tx2">
                    <a:lumMod val="75000"/>
                  </a:schemeClr>
                </a:solidFill>
                <a:latin typeface="+mj-lt"/>
              </a:rPr>
              <a:t>4. Bổ sung quy định quản lý đối với các ứng dụng cung cấp trang thông tin điện tử tổng hợp và mạng xã hội trên các kho ứng dụng như </a:t>
            </a:r>
            <a:r>
              <a:rPr lang="da-DK" dirty="0">
                <a:solidFill>
                  <a:schemeClr val="tx2">
                    <a:lumMod val="75000"/>
                  </a:schemeClr>
                </a:solidFill>
                <a:latin typeface="+mj-lt"/>
              </a:rPr>
              <a:t>Apple </a:t>
            </a:r>
            <a:r>
              <a:rPr lang="da-DK" dirty="0" smtClean="0">
                <a:solidFill>
                  <a:schemeClr val="tx2">
                    <a:lumMod val="75000"/>
                  </a:schemeClr>
                </a:solidFill>
                <a:latin typeface="+mj-lt"/>
              </a:rPr>
              <a:t>Store </a:t>
            </a:r>
            <a:r>
              <a:rPr lang="da-DK" dirty="0">
                <a:solidFill>
                  <a:schemeClr val="tx2">
                    <a:lumMod val="75000"/>
                  </a:schemeClr>
                </a:solidFill>
                <a:latin typeface="+mj-lt"/>
              </a:rPr>
              <a:t>và Google Play Store</a:t>
            </a:r>
            <a:r>
              <a:rPr lang="vi-VN" dirty="0">
                <a:solidFill>
                  <a:schemeClr val="tx2">
                    <a:lumMod val="75000"/>
                  </a:schemeClr>
                </a:solidFill>
                <a:latin typeface="+mj-lt"/>
              </a:rPr>
              <a:t> cung cấp cho thiết bị di </a:t>
            </a:r>
            <a:r>
              <a:rPr lang="vi-VN" dirty="0" smtClean="0">
                <a:solidFill>
                  <a:schemeClr val="tx2">
                    <a:lumMod val="75000"/>
                  </a:schemeClr>
                </a:solidFill>
                <a:latin typeface="+mj-lt"/>
              </a:rPr>
              <a:t>động</a:t>
            </a:r>
            <a:endParaRPr lang="en-US" dirty="0" smtClean="0">
              <a:solidFill>
                <a:schemeClr val="tx2">
                  <a:lumMod val="75000"/>
                </a:schemeClr>
              </a:solidFill>
              <a:latin typeface="+mj-lt"/>
            </a:endParaRPr>
          </a:p>
          <a:p>
            <a:pPr marL="0" indent="0">
              <a:buNone/>
            </a:pPr>
            <a:endParaRPr lang="en-US" dirty="0" smtClean="0">
              <a:solidFill>
                <a:schemeClr val="tx2">
                  <a:lumMod val="75000"/>
                </a:schemeClr>
              </a:solidFill>
              <a:latin typeface="+mj-lt"/>
            </a:endParaRPr>
          </a:p>
          <a:p>
            <a:pPr marL="0" indent="0">
              <a:buNone/>
            </a:pPr>
            <a:r>
              <a:rPr lang="vi-VN" dirty="0" smtClean="0">
                <a:solidFill>
                  <a:schemeClr val="tx2">
                    <a:lumMod val="75000"/>
                  </a:schemeClr>
                </a:solidFill>
                <a:latin typeface="+mj-lt"/>
              </a:rPr>
              <a:t>5</a:t>
            </a:r>
            <a:r>
              <a:rPr lang="vi-VN" dirty="0">
                <a:solidFill>
                  <a:schemeClr val="tx2">
                    <a:lumMod val="75000"/>
                  </a:schemeClr>
                </a:solidFill>
                <a:latin typeface="+mj-lt"/>
              </a:rPr>
              <a:t>. Cơ quan quản lý nhà nước sẽ tự kiểm tra thông tin về ngành nghề đăng ký kinh doanh của doanh nghiệp đã được đăng tải trên Cổng thông tin quốc gia</a:t>
            </a:r>
            <a:endParaRPr lang="en-US" dirty="0" smtClean="0">
              <a:solidFill>
                <a:schemeClr val="tx2">
                  <a:lumMod val="75000"/>
                </a:schemeClr>
              </a:solidFill>
              <a:latin typeface="+mj-lt"/>
            </a:endParaRPr>
          </a:p>
        </p:txBody>
      </p:sp>
    </p:spTree>
    <p:extLst>
      <p:ext uri="{BB962C8B-B14F-4D97-AF65-F5344CB8AC3E}">
        <p14:creationId xmlns="" xmlns:p14="http://schemas.microsoft.com/office/powerpoint/2010/main" val="3840773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1976015" y="3429000"/>
            <a:ext cx="7016195" cy="916230"/>
          </a:xfrm>
        </p:spPr>
        <p:txBody>
          <a:bodyPr>
            <a:normAutofit lnSpcReduction="10000"/>
          </a:bodyPr>
          <a:lstStyle/>
          <a:p>
            <a:pPr marL="0" indent="0">
              <a:buNone/>
            </a:pPr>
            <a:r>
              <a:rPr lang="vi-VN" b="1" dirty="0">
                <a:solidFill>
                  <a:srgbClr val="FF0000"/>
                </a:solidFill>
              </a:rPr>
              <a:t>II. THỦ TỤC CẤP GIẤY PHÉP CUNG CẤP DỊCH VỤ TRÒ CHƠI ĐIỆN TỬ</a:t>
            </a:r>
            <a:endParaRPr lang="en-US" dirty="0">
              <a:solidFill>
                <a:srgbClr val="FF0000"/>
              </a:solidFill>
            </a:endParaRPr>
          </a:p>
        </p:txBody>
      </p:sp>
    </p:spTree>
    <p:extLst>
      <p:ext uri="{BB962C8B-B14F-4D97-AF65-F5344CB8AC3E}">
        <p14:creationId xmlns="" xmlns:p14="http://schemas.microsoft.com/office/powerpoint/2010/main" val="3006278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vi-VN" b="1" dirty="0">
                <a:solidFill>
                  <a:srgbClr val="FF0000"/>
                </a:solidFill>
              </a:rPr>
              <a:t>1.  Về điều kiện cấp giấy phép </a:t>
            </a:r>
            <a:endParaRPr lang="en-US" dirty="0">
              <a:solidFill>
                <a:srgbClr val="FF0000"/>
              </a:solidFill>
            </a:endParaRPr>
          </a:p>
        </p:txBody>
      </p:sp>
      <p:sp>
        <p:nvSpPr>
          <p:cNvPr id="5" name="Content Placeholder 4"/>
          <p:cNvSpPr>
            <a:spLocks noGrp="1"/>
          </p:cNvSpPr>
          <p:nvPr>
            <p:ph idx="1"/>
          </p:nvPr>
        </p:nvSpPr>
        <p:spPr>
          <a:xfrm>
            <a:off x="2128720" y="1291130"/>
            <a:ext cx="6863490" cy="4581150"/>
          </a:xfrm>
        </p:spPr>
        <p:txBody>
          <a:bodyPr/>
          <a:lstStyle/>
          <a:p>
            <a:pPr marL="0" indent="0">
              <a:buNone/>
            </a:pPr>
            <a:endParaRPr lang="en-US" dirty="0" smtClean="0">
              <a:solidFill>
                <a:schemeClr val="tx2">
                  <a:lumMod val="75000"/>
                </a:schemeClr>
              </a:solidFill>
              <a:latin typeface="+mj-lt"/>
            </a:endParaRPr>
          </a:p>
          <a:p>
            <a:pPr marL="0" indent="0">
              <a:buNone/>
            </a:pPr>
            <a:r>
              <a:rPr lang="vi-VN" dirty="0" smtClean="0">
                <a:solidFill>
                  <a:schemeClr val="tx2">
                    <a:lumMod val="75000"/>
                  </a:schemeClr>
                </a:solidFill>
                <a:latin typeface="+mj-lt"/>
              </a:rPr>
              <a:t>Cắt </a:t>
            </a:r>
            <a:r>
              <a:rPr lang="vi-VN" dirty="0">
                <a:solidFill>
                  <a:schemeClr val="tx2">
                    <a:lumMod val="75000"/>
                  </a:schemeClr>
                </a:solidFill>
                <a:latin typeface="+mj-lt"/>
              </a:rPr>
              <a:t>bỏ 01 điều kiện về tổ chức, nhân sự cung cấp dịch vụ trò chơi điện tử </a:t>
            </a:r>
            <a:r>
              <a:rPr lang="vi-VN" dirty="0" smtClean="0">
                <a:solidFill>
                  <a:schemeClr val="tx2">
                    <a:lumMod val="75000"/>
                  </a:schemeClr>
                </a:solidFill>
                <a:latin typeface="+mj-lt"/>
              </a:rPr>
              <a:t>G1:</a:t>
            </a:r>
            <a:r>
              <a:rPr lang="vi-VN" b="1" dirty="0" smtClean="0">
                <a:solidFill>
                  <a:schemeClr val="tx2">
                    <a:lumMod val="75000"/>
                  </a:schemeClr>
                </a:solidFill>
                <a:latin typeface="+mj-lt"/>
              </a:rPr>
              <a:t> </a:t>
            </a:r>
            <a:r>
              <a:rPr lang="da-DK" i="1" dirty="0">
                <a:solidFill>
                  <a:schemeClr val="tx2">
                    <a:lumMod val="75000"/>
                  </a:schemeClr>
                </a:solidFill>
                <a:latin typeface="+mj-lt"/>
              </a:rPr>
              <a:t>Có nhân sự tốt nghiệp đại học trở lên chịu trách nhiệm về quản lý hoạt động cung cấp trò chơi điện tử</a:t>
            </a:r>
            <a:r>
              <a:rPr lang="da-DK" dirty="0">
                <a:solidFill>
                  <a:schemeClr val="tx2">
                    <a:lumMod val="75000"/>
                  </a:schemeClr>
                </a:solidFill>
                <a:latin typeface="+mj-lt"/>
              </a:rPr>
              <a:t>.</a:t>
            </a:r>
            <a:endParaRPr lang="en-US" dirty="0">
              <a:solidFill>
                <a:schemeClr val="tx2">
                  <a:lumMod val="75000"/>
                </a:schemeClr>
              </a:solidFill>
              <a:latin typeface="+mj-lt"/>
            </a:endParaRPr>
          </a:p>
        </p:txBody>
      </p:sp>
    </p:spTree>
    <p:extLst>
      <p:ext uri="{BB962C8B-B14F-4D97-AF65-F5344CB8AC3E}">
        <p14:creationId xmlns="" xmlns:p14="http://schemas.microsoft.com/office/powerpoint/2010/main" val="23002624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5" y="222195"/>
            <a:ext cx="7016195" cy="610820"/>
          </a:xfrm>
        </p:spPr>
        <p:txBody>
          <a:bodyPr>
            <a:normAutofit fontScale="90000"/>
          </a:bodyPr>
          <a:lstStyle/>
          <a:p>
            <a:r>
              <a:rPr lang="da-DK" b="1" dirty="0">
                <a:solidFill>
                  <a:srgbClr val="FF0000"/>
                </a:solidFill>
                <a:latin typeface="Times New Roman" panose="02020603050405020304" pitchFamily="18" charset="0"/>
                <a:cs typeface="Times New Roman" panose="02020603050405020304" pitchFamily="18" charset="0"/>
              </a:rPr>
              <a:t>2. Về thành phần hồ sơ:</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985720"/>
            <a:ext cx="7016195" cy="5872280"/>
          </a:xfrm>
        </p:spPr>
        <p:txBody>
          <a:bodyPr>
            <a:normAutofit fontScale="92500" lnSpcReduction="20000"/>
          </a:bodyPr>
          <a:lstStyle/>
          <a:p>
            <a:pPr>
              <a:lnSpc>
                <a:spcPct val="150000"/>
              </a:lnSpc>
            </a:pPr>
            <a:r>
              <a:rPr lang="da-DK" dirty="0" smtClean="0">
                <a:solidFill>
                  <a:schemeClr val="tx2">
                    <a:lumMod val="50000"/>
                  </a:schemeClr>
                </a:solidFill>
                <a:latin typeface="Times New Roman" panose="02020603050405020304" pitchFamily="18" charset="0"/>
                <a:cs typeface="Times New Roman" panose="02020603050405020304" pitchFamily="18" charset="0"/>
              </a:rPr>
              <a:t>Cắt </a:t>
            </a:r>
            <a:r>
              <a:rPr lang="da-DK" dirty="0">
                <a:solidFill>
                  <a:schemeClr val="tx2">
                    <a:lumMod val="50000"/>
                  </a:schemeClr>
                </a:solidFill>
                <a:latin typeface="Times New Roman" panose="02020603050405020304" pitchFamily="18" charset="0"/>
                <a:cs typeface="Times New Roman" panose="02020603050405020304" pitchFamily="18" charset="0"/>
              </a:rPr>
              <a:t>bỏ 01 thành phần trong hồ sơ cấp giấy phép tại: </a:t>
            </a:r>
            <a:r>
              <a:rPr lang="da-DK" i="1" dirty="0">
                <a:solidFill>
                  <a:schemeClr val="tx2">
                    <a:lumMod val="50000"/>
                  </a:schemeClr>
                </a:solidFill>
                <a:latin typeface="Times New Roman" panose="02020603050405020304" pitchFamily="18" charset="0"/>
                <a:cs typeface="Times New Roman" panose="02020603050405020304" pitchFamily="18" charset="0"/>
              </a:rPr>
              <a:t>Sơ yếu lí lịch của người chịu trách nhiệm quản lý</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a:lnSpc>
                <a:spcPct val="150000"/>
              </a:lnSpc>
            </a:pPr>
            <a:r>
              <a:rPr lang="da-DK" dirty="0" smtClean="0">
                <a:solidFill>
                  <a:schemeClr val="tx2">
                    <a:lumMod val="50000"/>
                  </a:schemeClr>
                </a:solidFill>
                <a:latin typeface="Times New Roman" panose="02020603050405020304" pitchFamily="18" charset="0"/>
                <a:cs typeface="Times New Roman" panose="02020603050405020304" pitchFamily="18" charset="0"/>
              </a:rPr>
              <a:t>Đơn </a:t>
            </a:r>
            <a:r>
              <a:rPr lang="da-DK" dirty="0">
                <a:solidFill>
                  <a:schemeClr val="tx2">
                    <a:lumMod val="50000"/>
                  </a:schemeClr>
                </a:solidFill>
                <a:latin typeface="Times New Roman" panose="02020603050405020304" pitchFamily="18" charset="0"/>
                <a:cs typeface="Times New Roman" panose="02020603050405020304" pitchFamily="18" charset="0"/>
              </a:rPr>
              <a:t>giản hóa 02 thành phần trong hồ sơ cấp giấy </a:t>
            </a:r>
            <a:r>
              <a:rPr lang="da-DK" dirty="0" smtClean="0">
                <a:solidFill>
                  <a:schemeClr val="tx2">
                    <a:lumMod val="50000"/>
                  </a:schemeClr>
                </a:solidFill>
                <a:latin typeface="Times New Roman" panose="02020603050405020304" pitchFamily="18" charset="0"/>
                <a:cs typeface="Times New Roman" panose="02020603050405020304" pitchFamily="18" charset="0"/>
              </a:rPr>
              <a:t>phép, </a:t>
            </a:r>
            <a:r>
              <a:rPr lang="da-DK" dirty="0">
                <a:solidFill>
                  <a:schemeClr val="tx2">
                    <a:lumMod val="50000"/>
                  </a:schemeClr>
                </a:solidFill>
                <a:latin typeface="Times New Roman" panose="02020603050405020304" pitchFamily="18" charset="0"/>
                <a:cs typeface="Times New Roman" panose="02020603050405020304" pitchFamily="18" charset="0"/>
              </a:rPr>
              <a:t>cụ thể: </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lvl="1">
              <a:lnSpc>
                <a:spcPct val="150000"/>
              </a:lnSpc>
            </a:pPr>
            <a:r>
              <a:rPr lang="da-DK" dirty="0" smtClean="0">
                <a:solidFill>
                  <a:schemeClr val="tx2">
                    <a:lumMod val="50000"/>
                  </a:schemeClr>
                </a:solidFill>
                <a:latin typeface="Times New Roman" panose="02020603050405020304" pitchFamily="18" charset="0"/>
                <a:cs typeface="Times New Roman" panose="02020603050405020304" pitchFamily="18" charset="0"/>
              </a:rPr>
              <a:t>Chỉ </a:t>
            </a:r>
            <a:r>
              <a:rPr lang="da-DK" dirty="0">
                <a:solidFill>
                  <a:schemeClr val="tx2">
                    <a:lumMod val="50000"/>
                  </a:schemeClr>
                </a:solidFill>
                <a:latin typeface="Times New Roman" panose="02020603050405020304" pitchFamily="18" charset="0"/>
                <a:cs typeface="Times New Roman" panose="02020603050405020304" pitchFamily="18" charset="0"/>
              </a:rPr>
              <a:t>yêu cầu nộp bản sao hợp </a:t>
            </a:r>
            <a:r>
              <a:rPr lang="da-DK" dirty="0" smtClean="0">
                <a:solidFill>
                  <a:schemeClr val="tx2">
                    <a:lumMod val="50000"/>
                  </a:schemeClr>
                </a:solidFill>
                <a:latin typeface="Times New Roman" panose="02020603050405020304" pitchFamily="18" charset="0"/>
                <a:cs typeface="Times New Roman" panose="02020603050405020304" pitchFamily="18" charset="0"/>
              </a:rPr>
              <a:t>lệ các giấy tờ đăng ký kinh doanh.</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lvl="1">
              <a:lnSpc>
                <a:spcPct val="150000"/>
              </a:lnSpc>
            </a:pPr>
            <a:r>
              <a:rPr lang="da-DK" dirty="0" smtClean="0">
                <a:solidFill>
                  <a:schemeClr val="tx2">
                    <a:lumMod val="50000"/>
                  </a:schemeClr>
                </a:solidFill>
                <a:latin typeface="Times New Roman" panose="02020603050405020304" pitchFamily="18" charset="0"/>
                <a:cs typeface="Times New Roman" panose="02020603050405020304" pitchFamily="18" charset="0"/>
              </a:rPr>
              <a:t>Đối </a:t>
            </a:r>
            <a:r>
              <a:rPr lang="da-DK" dirty="0">
                <a:solidFill>
                  <a:schemeClr val="tx2">
                    <a:lumMod val="50000"/>
                  </a:schemeClr>
                </a:solidFill>
                <a:latin typeface="Times New Roman" panose="02020603050405020304" pitchFamily="18" charset="0"/>
                <a:cs typeface="Times New Roman" panose="02020603050405020304" pitchFamily="18" charset="0"/>
              </a:rPr>
              <a:t>với tên miền .vn, cơ quan cấp phép sẽ tự kiểm tra thông tin trên hệ thống quản lý tên miền của Trung tâm Internet</a:t>
            </a:r>
            <a:r>
              <a:rPr lang="da-DK" i="1" dirty="0">
                <a:solidFill>
                  <a:schemeClr val="tx2">
                    <a:lumMod val="50000"/>
                  </a:schemeClr>
                </a:solidFill>
                <a:latin typeface="Times New Roman" panose="02020603050405020304" pitchFamily="18" charset="0"/>
                <a:cs typeface="Times New Roman" panose="02020603050405020304" pitchFamily="18" charset="0"/>
              </a:rPr>
              <a:t>.</a:t>
            </a:r>
            <a:endParaRPr lang="en-US" dirty="0" smtClean="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736343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da-DK" b="1" dirty="0">
                <a:solidFill>
                  <a:srgbClr val="FF0000"/>
                </a:solidFill>
                <a:latin typeface="Times New Roman" panose="02020603050405020304" pitchFamily="18" charset="0"/>
                <a:cs typeface="Times New Roman" panose="02020603050405020304" pitchFamily="18" charset="0"/>
              </a:rPr>
              <a:t>3. Về thành phần hồ sơ đề nghị</a:t>
            </a:r>
            <a:r>
              <a:rPr lang="da-DK" b="1" i="1" dirty="0">
                <a:solidFill>
                  <a:srgbClr val="FF0000"/>
                </a:solidFill>
                <a:latin typeface="Times New Roman" panose="02020603050405020304" pitchFamily="18" charset="0"/>
                <a:cs typeface="Times New Roman" panose="02020603050405020304" pitchFamily="18" charset="0"/>
              </a:rPr>
              <a:t> </a:t>
            </a:r>
            <a:r>
              <a:rPr lang="da-DK" b="1" dirty="0">
                <a:solidFill>
                  <a:srgbClr val="FF0000"/>
                </a:solidFill>
                <a:latin typeface="Times New Roman" panose="02020603050405020304" pitchFamily="18" charset="0"/>
                <a:cs typeface="Times New Roman" panose="02020603050405020304" pitchFamily="18" charset="0"/>
              </a:rPr>
              <a:t>cấp sửa đổi, bổ sung, gia hạn, cấp lại giấy phép</a:t>
            </a:r>
            <a:r>
              <a:rPr lang="es-ES_tradnl" b="1" dirty="0">
                <a:solidFill>
                  <a:srgbClr val="FF0000"/>
                </a:solidFill>
                <a:latin typeface="Times New Roman" panose="02020603050405020304" pitchFamily="18" charset="0"/>
                <a:cs typeface="Times New Roman" panose="02020603050405020304" pitchFamily="18" charset="0"/>
              </a:rPr>
              <a:t>:</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1901950"/>
            <a:ext cx="7016195" cy="3970330"/>
          </a:xfrm>
        </p:spPr>
        <p:txBody>
          <a:bodyPr/>
          <a:lstStyle/>
          <a:p>
            <a:pPr algn="just"/>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bỏ</a:t>
            </a:r>
            <a:r>
              <a:rPr lang="es-ES_tradnl" dirty="0">
                <a:solidFill>
                  <a:schemeClr val="tx2">
                    <a:lumMod val="75000"/>
                  </a:schemeClr>
                </a:solidFill>
                <a:latin typeface="Times New Roman" panose="02020603050405020304" pitchFamily="18" charset="0"/>
                <a:cs typeface="Times New Roman" panose="02020603050405020304" pitchFamily="18" charset="0"/>
              </a:rPr>
              <a:t> 01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thành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phần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hồ</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sơ</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i="1" dirty="0">
                <a:solidFill>
                  <a:schemeClr val="tx2">
                    <a:lumMod val="75000"/>
                  </a:schemeClr>
                </a:solidFill>
                <a:latin typeface="Times New Roman" panose="02020603050405020304" pitchFamily="18" charset="0"/>
                <a:cs typeface="Times New Roman" panose="02020603050405020304" pitchFamily="18" charset="0"/>
              </a:rPr>
              <a:t>"</a:t>
            </a:r>
            <a:r>
              <a:rPr lang="es-ES_tradnl"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dirty="0">
                <a:solidFill>
                  <a:schemeClr val="tx2">
                    <a:lumMod val="75000"/>
                  </a:schemeClr>
                </a:solidFill>
                <a:latin typeface="Times New Roman" panose="02020603050405020304" pitchFamily="18" charset="0"/>
                <a:cs typeface="Times New Roman" panose="02020603050405020304" pitchFamily="18" charset="0"/>
              </a:rPr>
              <a:t> sao </a:t>
            </a:r>
            <a:r>
              <a:rPr lang="es-ES_tradnl"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G1, </a:t>
            </a:r>
            <a:r>
              <a:rPr lang="es-ES_tradnl" dirty="0" err="1">
                <a:solidFill>
                  <a:schemeClr val="tx2">
                    <a:lumMod val="75000"/>
                  </a:schemeClr>
                </a:solidFill>
                <a:latin typeface="Times New Roman" panose="02020603050405020304" pitchFamily="18" charset="0"/>
                <a:cs typeface="Times New Roman" panose="02020603050405020304" pitchFamily="18" charset="0"/>
              </a:rPr>
              <a:t>quyết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phê</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duyệt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nội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G1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đã</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cấp</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a:t>
            </a:r>
            <a:endParaRPr lang="en-US"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467839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3885" y="257768"/>
            <a:ext cx="4970895" cy="1374344"/>
          </a:xfrm>
        </p:spPr>
        <p:txBody>
          <a:bodyPr>
            <a:normAutofit fontScale="90000"/>
          </a:bodyPr>
          <a:lstStyle/>
          <a:p>
            <a:r>
              <a:rPr lang="da-DK" sz="3000" b="1" dirty="0">
                <a:solidFill>
                  <a:srgbClr val="FF0000"/>
                </a:solidFill>
                <a:latin typeface="Times New Roman" panose="02020603050405020304" pitchFamily="18" charset="0"/>
                <a:cs typeface="Times New Roman" panose="02020603050405020304" pitchFamily="18" charset="0"/>
              </a:rPr>
              <a:t>4. Về thủ tục cấp mới, cấp sửa đổi, bổ sung, gia hạn, cấp lại giấy phép:</a:t>
            </a:r>
            <a:endParaRPr lang="en-US" sz="30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48965" y="1901950"/>
            <a:ext cx="8229600" cy="4733854"/>
          </a:xfrm>
        </p:spPr>
        <p:txBody>
          <a:bodyPr>
            <a:normAutofit/>
          </a:bodyPr>
          <a:lstStyle/>
          <a:p>
            <a:r>
              <a:rPr lang="da-DK" dirty="0" smtClean="0">
                <a:solidFill>
                  <a:schemeClr val="tx2">
                    <a:lumMod val="50000"/>
                  </a:schemeClr>
                </a:solidFill>
                <a:latin typeface="Times New Roman" panose="02020603050405020304" pitchFamily="18" charset="0"/>
                <a:cs typeface="Times New Roman" panose="02020603050405020304" pitchFamily="18" charset="0"/>
              </a:rPr>
              <a:t>Cắt </a:t>
            </a:r>
            <a:r>
              <a:rPr lang="da-DK" dirty="0">
                <a:solidFill>
                  <a:schemeClr val="tx2">
                    <a:lumMod val="50000"/>
                  </a:schemeClr>
                </a:solidFill>
                <a:latin typeface="Times New Roman" panose="02020603050405020304" pitchFamily="18" charset="0"/>
                <a:cs typeface="Times New Roman" panose="02020603050405020304" pitchFamily="18" charset="0"/>
              </a:rPr>
              <a:t>bỏ 02 thủ tục “Thông báo” gồm:</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lvl="1"/>
            <a:r>
              <a:rPr lang="da-DK" dirty="0" smtClean="0">
                <a:solidFill>
                  <a:schemeClr val="tx2">
                    <a:lumMod val="50000"/>
                  </a:schemeClr>
                </a:solidFill>
                <a:latin typeface="Times New Roman" panose="02020603050405020304" pitchFamily="18" charset="0"/>
                <a:cs typeface="Times New Roman" panose="02020603050405020304" pitchFamily="18" charset="0"/>
              </a:rPr>
              <a:t>Thủ </a:t>
            </a:r>
            <a:r>
              <a:rPr lang="da-DK" dirty="0">
                <a:solidFill>
                  <a:schemeClr val="tx2">
                    <a:lumMod val="50000"/>
                  </a:schemeClr>
                </a:solidFill>
                <a:latin typeface="Times New Roman" panose="02020603050405020304" pitchFamily="18" charset="0"/>
                <a:cs typeface="Times New Roman" panose="02020603050405020304" pitchFamily="18" charset="0"/>
              </a:rPr>
              <a:t>tục "Thông báo" đối với trường hợp "</a:t>
            </a:r>
            <a:r>
              <a:rPr lang="es-ES_tradnl" dirty="0" err="1">
                <a:solidFill>
                  <a:schemeClr val="tx2">
                    <a:lumMod val="50000"/>
                  </a:schemeClr>
                </a:solidFill>
                <a:latin typeface="Times New Roman" panose="02020603050405020304" pitchFamily="18" charset="0"/>
                <a:cs typeface="Times New Roman" panose="02020603050405020304" pitchFamily="18" charset="0"/>
              </a:rPr>
              <a:t>Trước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khi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chính</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thức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cung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cấp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dịch</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vụ</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smtClean="0">
                <a:solidFill>
                  <a:schemeClr val="tx2">
                    <a:lumMod val="50000"/>
                  </a:schemeClr>
                </a:solidFill>
                <a:latin typeface="Times New Roman" panose="02020603050405020304" pitchFamily="18" charset="0"/>
                <a:cs typeface="Times New Roman" panose="02020603050405020304" pitchFamily="18" charset="0"/>
              </a:rPr>
              <a:t>10 </a:t>
            </a:r>
            <a:r>
              <a:rPr lang="es-ES_tradnl" dirty="0" err="1">
                <a:solidFill>
                  <a:schemeClr val="tx2">
                    <a:lumMod val="50000"/>
                  </a:schemeClr>
                </a:solidFill>
                <a:latin typeface="Times New Roman" panose="02020603050405020304" pitchFamily="18" charset="0"/>
                <a:cs typeface="Times New Roman" panose="02020603050405020304" pitchFamily="18" charset="0"/>
              </a:rPr>
              <a:t>ngày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làm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50000"/>
                  </a:schemeClr>
                </a:solidFill>
                <a:latin typeface="Times New Roman" panose="02020603050405020304" pitchFamily="18" charset="0"/>
                <a:cs typeface="Times New Roman" panose="02020603050405020304" pitchFamily="18" charset="0"/>
              </a:rPr>
              <a:t>việc</a:t>
            </a:r>
            <a:r>
              <a:rPr lang="da-DK" i="1" dirty="0" smtClean="0">
                <a:solidFill>
                  <a:schemeClr val="tx2">
                    <a:lumMod val="50000"/>
                  </a:schemeClr>
                </a:solidFill>
                <a:latin typeface="Times New Roman" panose="02020603050405020304" pitchFamily="18" charset="0"/>
                <a:cs typeface="Times New Roman" panose="02020603050405020304" pitchFamily="18" charset="0"/>
              </a:rPr>
              <a:t>.</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lvl="1"/>
            <a:r>
              <a:rPr lang="da-DK" dirty="0" smtClean="0">
                <a:solidFill>
                  <a:schemeClr val="tx2">
                    <a:lumMod val="50000"/>
                  </a:schemeClr>
                </a:solidFill>
                <a:latin typeface="Times New Roman" panose="02020603050405020304" pitchFamily="18" charset="0"/>
                <a:cs typeface="Times New Roman" panose="02020603050405020304" pitchFamily="18" charset="0"/>
              </a:rPr>
              <a:t>Thủ </a:t>
            </a:r>
            <a:r>
              <a:rPr lang="da-DK" dirty="0">
                <a:solidFill>
                  <a:schemeClr val="tx2">
                    <a:lumMod val="50000"/>
                  </a:schemeClr>
                </a:solidFill>
                <a:latin typeface="Times New Roman" panose="02020603050405020304" pitchFamily="18" charset="0"/>
                <a:cs typeface="Times New Roman" panose="02020603050405020304" pitchFamily="18" charset="0"/>
              </a:rPr>
              <a:t>tục "Thông báo" đối với trường hợp "</a:t>
            </a:r>
            <a:r>
              <a:rPr lang="es-ES_tradnl" dirty="0" err="1">
                <a:solidFill>
                  <a:schemeClr val="tx2">
                    <a:lumMod val="50000"/>
                  </a:schemeClr>
                </a:solidFill>
                <a:latin typeface="Times New Roman" panose="02020603050405020304" pitchFamily="18" charset="0"/>
                <a:cs typeface="Times New Roman" panose="02020603050405020304" pitchFamily="18" charset="0"/>
              </a:rPr>
              <a:t>Khi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thay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đổi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địa</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chỉ</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trụ</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sở</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chính</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nhưng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vẫn</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trong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cùng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một</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tỉnh</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thành</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phố</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smtClean="0">
                <a:solidFill>
                  <a:schemeClr val="tx2">
                    <a:lumMod val="50000"/>
                  </a:schemeClr>
                </a:solidFill>
                <a:latin typeface="Times New Roman" panose="02020603050405020304" pitchFamily="18" charset="0"/>
                <a:cs typeface="Times New Roman" panose="02020603050405020304" pitchFamily="18" charset="0"/>
              </a:rPr>
              <a:t>…".</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r>
              <a:rPr lang="da-DK" dirty="0" smtClean="0">
                <a:solidFill>
                  <a:schemeClr val="tx2">
                    <a:lumMod val="50000"/>
                  </a:schemeClr>
                </a:solidFill>
                <a:latin typeface="Times New Roman" panose="02020603050405020304" pitchFamily="18" charset="0"/>
                <a:cs typeface="Times New Roman" panose="02020603050405020304" pitchFamily="18" charset="0"/>
              </a:rPr>
              <a:t>Chuyển </a:t>
            </a:r>
            <a:r>
              <a:rPr lang="da-DK" dirty="0">
                <a:solidFill>
                  <a:schemeClr val="tx2">
                    <a:lumMod val="50000"/>
                  </a:schemeClr>
                </a:solidFill>
                <a:latin typeface="Times New Roman" panose="02020603050405020304" pitchFamily="18" charset="0"/>
                <a:cs typeface="Times New Roman" panose="02020603050405020304" pitchFamily="18" charset="0"/>
              </a:rPr>
              <a:t>01 thủ tục “sửa đổi, bổ sung giấy phép” thành “Thông báo” đối với trường hợp "Thay đổi trụ sở chính khi doanh nghiệp chuyển đến tỉnh, thành phố khác"</a:t>
            </a:r>
            <a:r>
              <a:rPr lang="da-DK" i="1" dirty="0">
                <a:solidFill>
                  <a:schemeClr val="tx2">
                    <a:lumMod val="50000"/>
                  </a:schemeClr>
                </a:solidFill>
                <a:latin typeface="Times New Roman" panose="02020603050405020304" pitchFamily="18" charset="0"/>
                <a:cs typeface="Times New Roman" panose="02020603050405020304" pitchFamily="18" charset="0"/>
              </a:rPr>
              <a:t>.</a:t>
            </a:r>
            <a:endParaRPr lang="en-US" dirty="0">
              <a:solidFill>
                <a:schemeClr val="tx2">
                  <a:lumMod val="50000"/>
                </a:schemeClr>
              </a:solidFill>
              <a:latin typeface="Times New Roman" panose="02020603050405020304" pitchFamily="18" charset="0"/>
              <a:cs typeface="Times New Roman" panose="02020603050405020304" pitchFamily="18" charset="0"/>
            </a:endParaRPr>
          </a:p>
          <a:p>
            <a:endParaRPr lang="en-US" dirty="0" smtClean="0">
              <a:solidFill>
                <a:schemeClr val="tx2">
                  <a:lumMod val="75000"/>
                </a:schemeClr>
              </a:solidFill>
              <a:latin typeface="Times New Roman" panose="02020603050405020304" pitchFamily="18" charset="0"/>
              <a:cs typeface="Times New Roman" panose="02020603050405020304" pitchFamily="18" charset="0"/>
            </a:endParaRPr>
          </a:p>
          <a:p>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0955942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4" y="222196"/>
            <a:ext cx="7016195" cy="1068934"/>
          </a:xfrm>
        </p:spPr>
        <p:txBody>
          <a:bodyPr>
            <a:normAutofit fontScale="90000"/>
          </a:bodyPr>
          <a:lstStyle/>
          <a:p>
            <a:r>
              <a:rPr lang="da-DK" b="1" dirty="0">
                <a:solidFill>
                  <a:srgbClr val="FF0000"/>
                </a:solidFill>
                <a:latin typeface="Times New Roman" panose="02020603050405020304" pitchFamily="18" charset="0"/>
                <a:cs typeface="Times New Roman" panose="02020603050405020304" pitchFamily="18" charset="0"/>
              </a:rPr>
              <a:t>5. Rút ngắn thời gian xử lý hồ sơ tại cơ quan quản lý nhà nước</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1901950"/>
            <a:ext cx="7016195" cy="4275741"/>
          </a:xfrm>
        </p:spPr>
        <p:txBody>
          <a:bodyPr>
            <a:normAutofit lnSpcReduction="10000"/>
          </a:bodyPr>
          <a:lstStyle/>
          <a:p>
            <a:pPr algn="just"/>
            <a:r>
              <a:rPr lang="es-ES_tradnl" dirty="0" err="1" smtClean="0">
                <a:solidFill>
                  <a:schemeClr val="tx2">
                    <a:lumMod val="50000"/>
                  </a:schemeClr>
                </a:solidFill>
                <a:latin typeface="Times New Roman" panose="02020603050405020304" pitchFamily="18" charset="0"/>
                <a:cs typeface="Times New Roman" panose="02020603050405020304" pitchFamily="18" charset="0"/>
              </a:rPr>
              <a:t>Rút</a:t>
            </a:r>
            <a:r>
              <a:rPr lang="es-ES_tradnl" dirty="0" smtClean="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ngắn</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thời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gian</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xem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xét</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cấp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phép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sửa</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đổi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bô</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sung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giấy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phép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xuống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còn</a:t>
            </a:r>
            <a:r>
              <a:rPr lang="es-ES_tradnl" dirty="0">
                <a:solidFill>
                  <a:schemeClr val="tx2">
                    <a:lumMod val="50000"/>
                  </a:schemeClr>
                </a:solidFill>
                <a:latin typeface="Times New Roman" panose="02020603050405020304" pitchFamily="18" charset="0"/>
                <a:cs typeface="Times New Roman" panose="02020603050405020304" pitchFamily="18" charset="0"/>
              </a:rPr>
              <a:t> 10 </a:t>
            </a:r>
            <a:r>
              <a:rPr lang="es-ES_tradnl" dirty="0" err="1">
                <a:solidFill>
                  <a:schemeClr val="tx2">
                    <a:lumMod val="50000"/>
                  </a:schemeClr>
                </a:solidFill>
                <a:latin typeface="Times New Roman" panose="02020603050405020304" pitchFamily="18" charset="0"/>
                <a:cs typeface="Times New Roman" panose="02020603050405020304" pitchFamily="18" charset="0"/>
              </a:rPr>
              <a:t>ngày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làm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việc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thay</a:t>
            </a:r>
            <a:r>
              <a:rPr lang="es-ES_tradnl" dirty="0">
                <a:solidFill>
                  <a:schemeClr val="tx2">
                    <a:lumMod val="50000"/>
                  </a:schemeClr>
                </a:solidFill>
                <a:latin typeface="Times New Roman" panose="02020603050405020304" pitchFamily="18" charset="0"/>
                <a:cs typeface="Times New Roman" panose="02020603050405020304" pitchFamily="18" charset="0"/>
              </a:rPr>
              <a:t> vì 15 </a:t>
            </a:r>
            <a:r>
              <a:rPr lang="es-ES_tradnl" dirty="0" err="1">
                <a:solidFill>
                  <a:schemeClr val="tx2">
                    <a:lumMod val="50000"/>
                  </a:schemeClr>
                </a:solidFill>
                <a:latin typeface="Times New Roman" panose="02020603050405020304" pitchFamily="18" charset="0"/>
                <a:cs typeface="Times New Roman" panose="02020603050405020304" pitchFamily="18" charset="0"/>
              </a:rPr>
              <a:t>ngày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làm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việc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a:solidFill>
                  <a:schemeClr val="tx2">
                    <a:lumMod val="50000"/>
                  </a:schemeClr>
                </a:solidFill>
                <a:latin typeface="Times New Roman" panose="02020603050405020304" pitchFamily="18" charset="0"/>
                <a:cs typeface="Times New Roman" panose="02020603050405020304" pitchFamily="18" charset="0"/>
              </a:rPr>
              <a:t>(</a:t>
            </a:r>
            <a:r>
              <a:rPr lang="es-ES_tradnl" i="1" dirty="0" err="1">
                <a:solidFill>
                  <a:schemeClr val="tx2">
                    <a:lumMod val="50000"/>
                  </a:schemeClr>
                </a:solidFill>
                <a:latin typeface="Times New Roman" panose="02020603050405020304" pitchFamily="18" charset="0"/>
                <a:cs typeface="Times New Roman" panose="02020603050405020304" pitchFamily="18" charset="0"/>
              </a:rPr>
              <a:t>quy</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định</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trước</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đó</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tại</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Khoản</a:t>
            </a:r>
            <a:r>
              <a:rPr lang="es-ES_tradnl" i="1" dirty="0">
                <a:solidFill>
                  <a:schemeClr val="tx2">
                    <a:lumMod val="50000"/>
                  </a:schemeClr>
                </a:solidFill>
                <a:latin typeface="Times New Roman" panose="02020603050405020304" pitchFamily="18" charset="0"/>
                <a:cs typeface="Times New Roman" panose="02020603050405020304" pitchFamily="18" charset="0"/>
              </a:rPr>
              <a:t> 4,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Điều</a:t>
            </a:r>
            <a:r>
              <a:rPr lang="es-ES_tradnl" i="1" dirty="0">
                <a:solidFill>
                  <a:schemeClr val="tx2">
                    <a:lumMod val="50000"/>
                  </a:schemeClr>
                </a:solidFill>
                <a:latin typeface="Times New Roman" panose="02020603050405020304" pitchFamily="18" charset="0"/>
                <a:cs typeface="Times New Roman" panose="02020603050405020304" pitchFamily="18" charset="0"/>
              </a:rPr>
              <a:t> 16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Thông</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tư</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số</a:t>
            </a:r>
            <a:r>
              <a:rPr lang="es-ES_tradnl" i="1" dirty="0">
                <a:solidFill>
                  <a:schemeClr val="tx2">
                    <a:lumMod val="50000"/>
                  </a:schemeClr>
                </a:solidFill>
                <a:latin typeface="Times New Roman" panose="02020603050405020304" pitchFamily="18" charset="0"/>
                <a:cs typeface="Times New Roman" panose="02020603050405020304" pitchFamily="18" charset="0"/>
              </a:rPr>
              <a:t> 24/2014/</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TT-BTTTT</a:t>
            </a:r>
            <a:r>
              <a:rPr lang="es-ES_tradnl" i="1" dirty="0" smtClean="0">
                <a:solidFill>
                  <a:schemeClr val="tx2">
                    <a:lumMod val="50000"/>
                  </a:schemeClr>
                </a:solidFill>
                <a:latin typeface="Times New Roman" panose="02020603050405020304" pitchFamily="18" charset="0"/>
                <a:cs typeface="Times New Roman" panose="02020603050405020304" pitchFamily="18" charset="0"/>
              </a:rPr>
              <a:t>).</a:t>
            </a:r>
          </a:p>
          <a:p>
            <a:pPr algn="just">
              <a:buNone/>
            </a:pPr>
            <a:endParaRPr lang="en-US" dirty="0">
              <a:solidFill>
                <a:schemeClr val="tx2">
                  <a:lumMod val="50000"/>
                </a:schemeClr>
              </a:solidFill>
              <a:latin typeface="Times New Roman" panose="02020603050405020304" pitchFamily="18" charset="0"/>
              <a:cs typeface="Times New Roman" panose="02020603050405020304" pitchFamily="18" charset="0"/>
            </a:endParaRPr>
          </a:p>
          <a:p>
            <a:pPr algn="just"/>
            <a:r>
              <a:rPr lang="es-ES_tradnl" dirty="0" err="1" smtClean="0">
                <a:solidFill>
                  <a:schemeClr val="tx2">
                    <a:lumMod val="50000"/>
                  </a:schemeClr>
                </a:solidFill>
                <a:latin typeface="Times New Roman" panose="02020603050405020304" pitchFamily="18" charset="0"/>
                <a:cs typeface="Times New Roman" panose="02020603050405020304" pitchFamily="18" charset="0"/>
              </a:rPr>
              <a:t>Rút</a:t>
            </a:r>
            <a:r>
              <a:rPr lang="es-ES_tradnl" dirty="0" smtClean="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ngắn</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thời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gian</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xem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xét</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cấp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lại</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giấy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phép</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xuống</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còn</a:t>
            </a:r>
            <a:r>
              <a:rPr lang="es-ES_tradnl" dirty="0">
                <a:solidFill>
                  <a:schemeClr val="tx2">
                    <a:lumMod val="50000"/>
                  </a:schemeClr>
                </a:solidFill>
                <a:latin typeface="Times New Roman" panose="02020603050405020304" pitchFamily="18" charset="0"/>
                <a:cs typeface="Times New Roman" panose="02020603050405020304" pitchFamily="18" charset="0"/>
              </a:rPr>
              <a:t> 10 </a:t>
            </a:r>
            <a:r>
              <a:rPr lang="es-ES_tradnl" dirty="0" err="1">
                <a:solidFill>
                  <a:schemeClr val="tx2">
                    <a:lumMod val="50000"/>
                  </a:schemeClr>
                </a:solidFill>
                <a:latin typeface="Times New Roman" panose="02020603050405020304" pitchFamily="18" charset="0"/>
                <a:cs typeface="Times New Roman" panose="02020603050405020304" pitchFamily="18" charset="0"/>
              </a:rPr>
              <a:t>ngày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làm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việc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thay</a:t>
            </a:r>
            <a:r>
              <a:rPr lang="es-ES_tradnl" dirty="0">
                <a:solidFill>
                  <a:schemeClr val="tx2">
                    <a:lumMod val="50000"/>
                  </a:schemeClr>
                </a:solidFill>
                <a:latin typeface="Times New Roman" panose="02020603050405020304" pitchFamily="18" charset="0"/>
                <a:cs typeface="Times New Roman" panose="02020603050405020304" pitchFamily="18" charset="0"/>
              </a:rPr>
              <a:t> vì 15 </a:t>
            </a:r>
            <a:r>
              <a:rPr lang="es-ES_tradnl" dirty="0" err="1">
                <a:solidFill>
                  <a:schemeClr val="tx2">
                    <a:lumMod val="50000"/>
                  </a:schemeClr>
                </a:solidFill>
                <a:latin typeface="Times New Roman" panose="02020603050405020304" pitchFamily="18" charset="0"/>
                <a:cs typeface="Times New Roman" panose="02020603050405020304" pitchFamily="18" charset="0"/>
              </a:rPr>
              <a:t>ngày</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làm</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dirty="0" err="1">
                <a:solidFill>
                  <a:schemeClr val="tx2">
                    <a:lumMod val="50000"/>
                  </a:schemeClr>
                </a:solidFill>
                <a:latin typeface="Times New Roman" panose="02020603050405020304" pitchFamily="18" charset="0"/>
                <a:cs typeface="Times New Roman" panose="02020603050405020304" pitchFamily="18" charset="0"/>
              </a:rPr>
              <a:t>việc</a:t>
            </a:r>
            <a:r>
              <a:rPr lang="es-ES_tradnl"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a:solidFill>
                  <a:schemeClr val="tx2">
                    <a:lumMod val="50000"/>
                  </a:schemeClr>
                </a:solidFill>
                <a:latin typeface="Times New Roman" panose="02020603050405020304" pitchFamily="18" charset="0"/>
                <a:cs typeface="Times New Roman" panose="02020603050405020304" pitchFamily="18" charset="0"/>
              </a:rPr>
              <a:t>(</a:t>
            </a:r>
            <a:r>
              <a:rPr lang="es-ES_tradnl" i="1" dirty="0" err="1">
                <a:solidFill>
                  <a:schemeClr val="tx2">
                    <a:lumMod val="50000"/>
                  </a:schemeClr>
                </a:solidFill>
                <a:latin typeface="Times New Roman" panose="02020603050405020304" pitchFamily="18" charset="0"/>
                <a:cs typeface="Times New Roman" panose="02020603050405020304" pitchFamily="18" charset="0"/>
              </a:rPr>
              <a:t>quy</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định</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trước</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đo</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tại</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Khoản</a:t>
            </a:r>
            <a:r>
              <a:rPr lang="es-ES_tradnl" i="1" dirty="0">
                <a:solidFill>
                  <a:schemeClr val="tx2">
                    <a:lumMod val="50000"/>
                  </a:schemeClr>
                </a:solidFill>
                <a:latin typeface="Times New Roman" panose="02020603050405020304" pitchFamily="18" charset="0"/>
                <a:cs typeface="Times New Roman" panose="02020603050405020304" pitchFamily="18" charset="0"/>
              </a:rPr>
              <a:t> 9,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Điều</a:t>
            </a:r>
            <a:r>
              <a:rPr lang="es-ES_tradnl" i="1" dirty="0">
                <a:solidFill>
                  <a:schemeClr val="tx2">
                    <a:lumMod val="50000"/>
                  </a:schemeClr>
                </a:solidFill>
                <a:latin typeface="Times New Roman" panose="02020603050405020304" pitchFamily="18" charset="0"/>
                <a:cs typeface="Times New Roman" panose="02020603050405020304" pitchFamily="18" charset="0"/>
              </a:rPr>
              <a:t> 16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Thông</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tư</a:t>
            </a:r>
            <a:r>
              <a:rPr lang="es-ES_tradnl" i="1" dirty="0">
                <a:solidFill>
                  <a:schemeClr val="tx2">
                    <a:lumMod val="50000"/>
                  </a:schemeClr>
                </a:solidFill>
                <a:latin typeface="Times New Roman" panose="02020603050405020304" pitchFamily="18" charset="0"/>
                <a:cs typeface="Times New Roman" panose="02020603050405020304" pitchFamily="18" charset="0"/>
              </a:rPr>
              <a:t> </a:t>
            </a:r>
            <a:r>
              <a:rPr lang="es-ES_tradnl" i="1" dirty="0" err="1">
                <a:solidFill>
                  <a:schemeClr val="tx2">
                    <a:lumMod val="50000"/>
                  </a:schemeClr>
                </a:solidFill>
                <a:latin typeface="Times New Roman" panose="02020603050405020304" pitchFamily="18" charset="0"/>
                <a:cs typeface="Times New Roman" panose="02020603050405020304" pitchFamily="18" charset="0"/>
              </a:rPr>
              <a:t>số</a:t>
            </a:r>
            <a:r>
              <a:rPr lang="es-ES_tradnl" i="1" dirty="0">
                <a:solidFill>
                  <a:schemeClr val="tx2">
                    <a:lumMod val="50000"/>
                  </a:schemeClr>
                </a:solidFill>
                <a:latin typeface="Times New Roman" panose="02020603050405020304" pitchFamily="18" charset="0"/>
                <a:cs typeface="Times New Roman" panose="02020603050405020304" pitchFamily="18" charset="0"/>
              </a:rPr>
              <a:t> 24/2014/TT-BTTTT).</a:t>
            </a:r>
            <a:endParaRPr lang="en-US"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155647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7"/>
          <p:cNvSpPr>
            <a:spLocks noGrp="1"/>
          </p:cNvSpPr>
          <p:nvPr>
            <p:ph sz="quarter" idx="4294967295"/>
          </p:nvPr>
        </p:nvSpPr>
        <p:spPr>
          <a:xfrm>
            <a:off x="601670" y="3734410"/>
            <a:ext cx="7482545" cy="1374345"/>
          </a:xfrm>
          <a:prstGeom prst="rect">
            <a:avLst/>
          </a:prstGeom>
        </p:spPr>
        <p:txBody>
          <a:bodyPr/>
          <a:lstStyle/>
          <a:p>
            <a:pPr marL="0" indent="0" algn="ctr">
              <a:buNone/>
            </a:pPr>
            <a:r>
              <a:rPr lang="es-ES_tradnl" b="1" dirty="0">
                <a:solidFill>
                  <a:srgbClr val="FF0000"/>
                </a:solidFill>
                <a:latin typeface="Times New Roman" panose="02020603050405020304" pitchFamily="18" charset="0"/>
                <a:cs typeface="Times New Roman" panose="02020603050405020304" pitchFamily="18" charset="0"/>
              </a:rPr>
              <a:t>III. </a:t>
            </a:r>
            <a:r>
              <a:rPr lang="es-ES_tradnl" b="1" dirty="0" smtClean="0">
                <a:solidFill>
                  <a:srgbClr val="FF0000"/>
                </a:solidFill>
                <a:latin typeface="Times New Roman" panose="02020603050405020304" pitchFamily="18" charset="0"/>
                <a:cs typeface="Times New Roman" panose="02020603050405020304" pitchFamily="18" charset="0"/>
              </a:rPr>
              <a:t>THỦ </a:t>
            </a:r>
            <a:r>
              <a:rPr lang="es-ES_tradnl" b="1" dirty="0">
                <a:solidFill>
                  <a:srgbClr val="FF0000"/>
                </a:solidFill>
                <a:latin typeface="Times New Roman" panose="02020603050405020304" pitchFamily="18" charset="0"/>
                <a:cs typeface="Times New Roman" panose="02020603050405020304" pitchFamily="18" charset="0"/>
              </a:rPr>
              <a:t>TỤC CẤP QUYẾT ĐỊNH PHÊ DUYỆT NỘI DUNG, KỊCH BẢN</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8391643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128720" y="222195"/>
            <a:ext cx="6260905" cy="610820"/>
          </a:xfrm>
        </p:spPr>
        <p:txBody>
          <a:bodyPr>
            <a:normAutofit fontScale="90000"/>
          </a:bodyPr>
          <a:lstStyle/>
          <a:p>
            <a:pPr lvl="0"/>
            <a:r>
              <a:rPr lang="es-ES_tradnl" b="1" dirty="0" err="1">
                <a:solidFill>
                  <a:srgbClr val="FF0000"/>
                </a:solidFill>
                <a:latin typeface="Times New Roman" panose="02020603050405020304" pitchFamily="18" charset="0"/>
                <a:cs typeface="Times New Roman" panose="02020603050405020304" pitchFamily="18" charset="0"/>
              </a:rPr>
              <a:t>Đ</a:t>
            </a:r>
            <a:r>
              <a:rPr lang="es-ES_tradnl" b="1" dirty="0" err="1" smtClean="0">
                <a:solidFill>
                  <a:srgbClr val="FF0000"/>
                </a:solidFill>
                <a:latin typeface="Times New Roman" panose="02020603050405020304" pitchFamily="18" charset="0"/>
                <a:cs typeface="Times New Roman" panose="02020603050405020304" pitchFamily="18" charset="0"/>
              </a:rPr>
              <a:t>iều</a:t>
            </a:r>
            <a:r>
              <a:rPr lang="es-ES_tradnl" b="1" dirty="0" smtClean="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kiện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cấp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Quyết</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smtClean="0">
                <a:solidFill>
                  <a:srgbClr val="FF0000"/>
                </a:solidFill>
                <a:latin typeface="Times New Roman" panose="02020603050405020304" pitchFamily="18" charset="0"/>
                <a:cs typeface="Times New Roman" panose="02020603050405020304" pitchFamily="18" charset="0"/>
              </a:rPr>
              <a:t>định</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985720"/>
            <a:ext cx="7016195" cy="5497380"/>
          </a:xfrm>
        </p:spPr>
        <p:txBody>
          <a:bodyPr>
            <a:normAutofit fontScale="92500" lnSpcReduction="10000"/>
          </a:bodyPr>
          <a:lstStyle/>
          <a:p>
            <a:r>
              <a:rPr lang="es-ES_tradnl" dirty="0" err="1">
                <a:solidFill>
                  <a:schemeClr val="tx2">
                    <a:lumMod val="75000"/>
                  </a:schemeClr>
                </a:solidFill>
                <a:latin typeface="Times New Roman" panose="02020603050405020304" pitchFamily="18" charset="0"/>
                <a:cs typeface="Times New Roman" panose="02020603050405020304" pitchFamily="18" charset="0"/>
              </a:rPr>
              <a:t>Cắt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bo</a:t>
            </a:r>
            <a:r>
              <a:rPr lang="es-ES_tradnl" dirty="0">
                <a:solidFill>
                  <a:schemeClr val="tx2">
                    <a:lumMod val="75000"/>
                  </a:schemeClr>
                </a:solidFill>
                <a:latin typeface="Times New Roman" panose="02020603050405020304" pitchFamily="18" charset="0"/>
                <a:cs typeface="Times New Roman" panose="02020603050405020304" pitchFamily="18" charset="0"/>
              </a:rPr>
              <a:t>̉ 03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điều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kiện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gồm</a:t>
            </a:r>
            <a:r>
              <a:rPr lang="es-ES_tradnl"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lvl="1"/>
            <a:r>
              <a:rPr lang="es-ES_tradnl" dirty="0" smtClean="0">
                <a:solidFill>
                  <a:schemeClr val="tx2">
                    <a:lumMod val="75000"/>
                  </a:schemeClr>
                </a:solidFill>
                <a:latin typeface="Times New Roman" panose="02020603050405020304" pitchFamily="18" charset="0"/>
                <a:cs typeface="Times New Roman" panose="02020603050405020304" pitchFamily="18" charset="0"/>
              </a:rPr>
              <a:t>Có </a:t>
            </a:r>
            <a:r>
              <a:rPr lang="es-ES_tradnl" dirty="0" err="1">
                <a:solidFill>
                  <a:schemeClr val="tx2">
                    <a:lumMod val="75000"/>
                  </a:schemeClr>
                </a:solidFill>
                <a:latin typeface="Times New Roman" panose="02020603050405020304" pitchFamily="18" charset="0"/>
                <a:cs typeface="Times New Roman" panose="02020603050405020304" pitchFamily="18" charset="0"/>
              </a:rPr>
              <a:t>nhân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sư</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tốt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nghiệp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đại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học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trơ</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nội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và </a:t>
            </a:r>
            <a:r>
              <a:rPr lang="es-ES_tradnl" dirty="0" err="1">
                <a:solidFill>
                  <a:schemeClr val="tx2">
                    <a:lumMod val="75000"/>
                  </a:schemeClr>
                </a:solidFill>
                <a:latin typeface="Times New Roman" panose="02020603050405020304" pitchFamily="18" charset="0"/>
                <a:cs typeface="Times New Roman" panose="02020603050405020304" pitchFamily="18" charset="0"/>
              </a:rPr>
              <a:t>diễn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người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lvl="1"/>
            <a:r>
              <a:rPr lang="es-ES_tradnl" dirty="0" smtClean="0">
                <a:solidFill>
                  <a:schemeClr val="tx2">
                    <a:lumMod val="75000"/>
                  </a:schemeClr>
                </a:solidFill>
                <a:latin typeface="Times New Roman" panose="02020603050405020304" pitchFamily="18" charset="0"/>
                <a:cs typeface="Times New Roman" panose="02020603050405020304" pitchFamily="18" charset="0"/>
              </a:rPr>
              <a:t>Có </a:t>
            </a:r>
            <a:r>
              <a:rPr lang="es-ES_tradnl" dirty="0" err="1">
                <a:solidFill>
                  <a:schemeClr val="tx2">
                    <a:lumMod val="75000"/>
                  </a:schemeClr>
                </a:solidFill>
                <a:latin typeface="Times New Roman" panose="02020603050405020304" pitchFamily="18" charset="0"/>
                <a:cs typeface="Times New Roman" panose="02020603050405020304" pitchFamily="18" charset="0"/>
              </a:rPr>
              <a:t>phương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thuật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đáp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ứng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các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điều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kiện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vê</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cấp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và</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hiển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thị</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liên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tục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về</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kết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quả</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loại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theo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độ</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tuổi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khuyến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cáo</a:t>
            </a:r>
            <a:r>
              <a:rPr lang="es-ES_tradnl"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lvl="1"/>
            <a:r>
              <a:rPr lang="es-ES_tradnl" dirty="0" smtClean="0">
                <a:solidFill>
                  <a:schemeClr val="tx2">
                    <a:lumMod val="75000"/>
                  </a:schemeClr>
                </a:solidFill>
                <a:latin typeface="Times New Roman" panose="02020603050405020304" pitchFamily="18" charset="0"/>
                <a:cs typeface="Times New Roman" panose="02020603050405020304" pitchFamily="18" charset="0"/>
              </a:rPr>
              <a:t>Có </a:t>
            </a:r>
            <a:r>
              <a:rPr lang="es-ES_tradnl" dirty="0" err="1">
                <a:solidFill>
                  <a:schemeClr val="tx2">
                    <a:lumMod val="75000"/>
                  </a:schemeClr>
                </a:solidFill>
                <a:latin typeface="Times New Roman" panose="02020603050405020304" pitchFamily="18" charset="0"/>
                <a:cs typeface="Times New Roman" panose="02020603050405020304" pitchFamily="18" charset="0"/>
              </a:rPr>
              <a:t>phương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đảm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chất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lượng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dịch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đảm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toàn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hê</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sư</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cô</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xảy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ra</a:t>
            </a:r>
            <a:r>
              <a:rPr lang="es-ES_tradnl"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endParaRPr lang="es-ES_tradnl" i="1" dirty="0" smtClean="0">
              <a:solidFill>
                <a:schemeClr val="tx2">
                  <a:lumMod val="75000"/>
                </a:schemeClr>
              </a:solidFill>
              <a:latin typeface="Times New Roman" panose="02020603050405020304" pitchFamily="18" charset="0"/>
              <a:cs typeface="Times New Roman" panose="02020603050405020304" pitchFamily="18" charset="0"/>
            </a:endParaRPr>
          </a:p>
          <a:p>
            <a:pPr marL="0" indent="0">
              <a:buNone/>
            </a:pPr>
            <a:r>
              <a:rPr lang="es-ES_tradnl" i="1" dirty="0" err="1" smtClean="0">
                <a:solidFill>
                  <a:srgbClr val="FF0000"/>
                </a:solidFill>
                <a:latin typeface="Times New Roman" panose="02020603050405020304" pitchFamily="18" charset="0"/>
                <a:cs typeface="Times New Roman" panose="02020603050405020304" pitchFamily="18" charset="0"/>
              </a:rPr>
              <a:t>Lý</a:t>
            </a:r>
            <a:r>
              <a:rPr lang="es-ES_tradnl" i="1" dirty="0" smtClean="0">
                <a:solidFill>
                  <a:srgbClr val="FF0000"/>
                </a:solidFill>
                <a:latin typeface="Times New Roman" panose="02020603050405020304" pitchFamily="18" charset="0"/>
                <a:cs typeface="Times New Roman" panose="02020603050405020304" pitchFamily="18" charset="0"/>
              </a:rPr>
              <a:t> </a:t>
            </a:r>
            <a:r>
              <a:rPr lang="es-ES_tradnl" i="1" dirty="0">
                <a:solidFill>
                  <a:srgbClr val="FF0000"/>
                </a:solidFill>
                <a:latin typeface="Times New Roman" panose="02020603050405020304" pitchFamily="18" charset="0"/>
                <a:cs typeface="Times New Roman" panose="02020603050405020304" pitchFamily="18" charset="0"/>
              </a:rPr>
              <a:t>do </a:t>
            </a:r>
            <a:r>
              <a:rPr lang="es-ES_tradnl" i="1" dirty="0" err="1">
                <a:solidFill>
                  <a:srgbClr val="FF0000"/>
                </a:solidFill>
                <a:latin typeface="Times New Roman" panose="02020603050405020304" pitchFamily="18" charset="0"/>
                <a:cs typeface="Times New Roman" panose="02020603050405020304" pitchFamily="18" charset="0"/>
              </a:rPr>
              <a:t>cắt</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giảm</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điều</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kiện</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thứ</a:t>
            </a:r>
            <a:r>
              <a:rPr lang="es-ES_tradnl" i="1" dirty="0">
                <a:solidFill>
                  <a:srgbClr val="FF0000"/>
                </a:solidFill>
                <a:latin typeface="Times New Roman" panose="02020603050405020304" pitchFamily="18" charset="0"/>
                <a:cs typeface="Times New Roman" panose="02020603050405020304" pitchFamily="18" charset="0"/>
              </a:rPr>
              <a:t> 2 </a:t>
            </a:r>
            <a:r>
              <a:rPr lang="es-ES_tradnl" i="1" dirty="0" err="1">
                <a:solidFill>
                  <a:srgbClr val="FF0000"/>
                </a:solidFill>
                <a:latin typeface="Times New Roman" panose="02020603050405020304" pitchFamily="18" charset="0"/>
                <a:cs typeface="Times New Roman" panose="02020603050405020304" pitchFamily="18" charset="0"/>
              </a:rPr>
              <a:t>và</a:t>
            </a:r>
            <a:r>
              <a:rPr lang="es-ES_tradnl" i="1" dirty="0">
                <a:solidFill>
                  <a:srgbClr val="FF0000"/>
                </a:solidFill>
                <a:latin typeface="Times New Roman" panose="02020603050405020304" pitchFamily="18" charset="0"/>
                <a:cs typeface="Times New Roman" panose="02020603050405020304" pitchFamily="18" charset="0"/>
              </a:rPr>
              <a:t> 3 do </a:t>
            </a:r>
            <a:r>
              <a:rPr lang="es-ES_tradnl" i="1" dirty="0" err="1">
                <a:solidFill>
                  <a:srgbClr val="FF0000"/>
                </a:solidFill>
                <a:latin typeface="Times New Roman" panose="02020603050405020304" pitchFamily="18" charset="0"/>
                <a:cs typeface="Times New Roman" panose="02020603050405020304" pitchFamily="18" charset="0"/>
              </a:rPr>
              <a:t>các</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điều</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kiện</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này</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đã</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được</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quy</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định</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tại</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điểm</a:t>
            </a:r>
            <a:r>
              <a:rPr lang="es-ES_tradnl" i="1" dirty="0">
                <a:solidFill>
                  <a:srgbClr val="FF0000"/>
                </a:solidFill>
                <a:latin typeface="Times New Roman" panose="02020603050405020304" pitchFamily="18" charset="0"/>
                <a:cs typeface="Times New Roman" panose="02020603050405020304" pitchFamily="18" charset="0"/>
              </a:rPr>
              <a:t> d </a:t>
            </a:r>
            <a:r>
              <a:rPr lang="es-ES_tradnl" i="1" dirty="0" err="1">
                <a:solidFill>
                  <a:srgbClr val="FF0000"/>
                </a:solidFill>
                <a:latin typeface="Times New Roman" panose="02020603050405020304" pitchFamily="18" charset="0"/>
                <a:cs typeface="Times New Roman" panose="02020603050405020304" pitchFamily="18" charset="0"/>
              </a:rPr>
              <a:t>Khoản</a:t>
            </a:r>
            <a:r>
              <a:rPr lang="es-ES_tradnl" i="1" dirty="0">
                <a:solidFill>
                  <a:srgbClr val="FF0000"/>
                </a:solidFill>
                <a:latin typeface="Times New Roman" panose="02020603050405020304" pitchFamily="18" charset="0"/>
                <a:cs typeface="Times New Roman" panose="02020603050405020304" pitchFamily="18" charset="0"/>
              </a:rPr>
              <a:t> 1, </a:t>
            </a:r>
            <a:r>
              <a:rPr lang="es-ES_tradnl" i="1" dirty="0" err="1">
                <a:solidFill>
                  <a:srgbClr val="FF0000"/>
                </a:solidFill>
                <a:latin typeface="Times New Roman" panose="02020603050405020304" pitchFamily="18" charset="0"/>
                <a:cs typeface="Times New Roman" panose="02020603050405020304" pitchFamily="18" charset="0"/>
              </a:rPr>
              <a:t>Điều</a:t>
            </a:r>
            <a:r>
              <a:rPr lang="es-ES_tradnl" i="1" dirty="0">
                <a:solidFill>
                  <a:srgbClr val="FF0000"/>
                </a:solidFill>
                <a:latin typeface="Times New Roman" panose="02020603050405020304" pitchFamily="18" charset="0"/>
                <a:cs typeface="Times New Roman" panose="02020603050405020304" pitchFamily="18" charset="0"/>
              </a:rPr>
              <a:t> 32b </a:t>
            </a:r>
            <a:r>
              <a:rPr lang="es-ES_tradnl" i="1" dirty="0" err="1">
                <a:solidFill>
                  <a:srgbClr val="FF0000"/>
                </a:solidFill>
                <a:latin typeface="Times New Roman" panose="02020603050405020304" pitchFamily="18" charset="0"/>
                <a:cs typeface="Times New Roman" panose="02020603050405020304" pitchFamily="18" charset="0"/>
              </a:rPr>
              <a:t>Nghị</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định</a:t>
            </a:r>
            <a:r>
              <a:rPr lang="es-ES_tradnl" i="1" dirty="0">
                <a:solidFill>
                  <a:srgbClr val="FF0000"/>
                </a:solidFill>
                <a:latin typeface="Times New Roman" panose="02020603050405020304" pitchFamily="18" charset="0"/>
                <a:cs typeface="Times New Roman" panose="02020603050405020304" pitchFamily="18" charset="0"/>
              </a:rPr>
              <a:t> </a:t>
            </a:r>
            <a:r>
              <a:rPr lang="es-ES_tradnl" i="1" dirty="0" err="1">
                <a:solidFill>
                  <a:srgbClr val="FF0000"/>
                </a:solidFill>
                <a:latin typeface="Times New Roman" panose="02020603050405020304" pitchFamily="18" charset="0"/>
                <a:cs typeface="Times New Roman" panose="02020603050405020304" pitchFamily="18" charset="0"/>
              </a:rPr>
              <a:t>số</a:t>
            </a:r>
            <a:r>
              <a:rPr lang="es-ES_tradnl" i="1" dirty="0">
                <a:solidFill>
                  <a:srgbClr val="FF0000"/>
                </a:solidFill>
                <a:latin typeface="Times New Roman" panose="02020603050405020304" pitchFamily="18" charset="0"/>
                <a:cs typeface="Times New Roman" panose="02020603050405020304" pitchFamily="18" charset="0"/>
              </a:rPr>
              <a:t> 27/2018/NĐ-CP.</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0700480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127805" y="69490"/>
            <a:ext cx="7016195" cy="610820"/>
          </a:xfrm>
        </p:spPr>
        <p:txBody>
          <a:bodyPr>
            <a:normAutofit fontScale="90000"/>
          </a:bodyPr>
          <a:lstStyle/>
          <a:p>
            <a:pPr algn="ctr"/>
            <a:r>
              <a:rPr lang="es-ES_tradnl" b="1" dirty="0" err="1" smtClean="0">
                <a:solidFill>
                  <a:srgbClr val="FF0000"/>
                </a:solidFill>
                <a:latin typeface="Times New Roman" panose="02020603050405020304" pitchFamily="18" charset="0"/>
                <a:cs typeface="Times New Roman" panose="02020603050405020304" pitchFamily="18" charset="0"/>
              </a:rPr>
              <a:t>Thành</a:t>
            </a:r>
            <a:r>
              <a:rPr lang="es-ES_tradnl" b="1" dirty="0" smtClean="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phần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hồ</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sơ</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823311" y="680310"/>
            <a:ext cx="7320690" cy="6024985"/>
          </a:xfrm>
        </p:spPr>
        <p:txBody>
          <a:bodyPr>
            <a:noAutofit/>
          </a:bodyPr>
          <a:lstStyle/>
          <a:p>
            <a:pPr>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Bỏ</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bản</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a:solidFill>
                  <a:schemeClr val="tx2">
                    <a:lumMod val="75000"/>
                  </a:schemeClr>
                </a:solidFill>
                <a:latin typeface="Times New Roman" panose="02020603050405020304" pitchFamily="18" charset="0"/>
                <a:cs typeface="Times New Roman" panose="02020603050405020304" pitchFamily="18" charset="0"/>
              </a:rPr>
              <a:t>sao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sz="2200" dirty="0">
                <a:solidFill>
                  <a:schemeClr val="tx2">
                    <a:lumMod val="75000"/>
                  </a:schemeClr>
                </a:solidFill>
                <a:latin typeface="Times New Roman" panose="02020603050405020304" pitchFamily="18" charset="0"/>
                <a:cs typeface="Times New Roman" panose="02020603050405020304" pitchFamily="18" charset="0"/>
              </a:rPr>
              <a:t> G1.</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Bỏ</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a:solidFill>
                  <a:schemeClr val="tx2">
                    <a:lumMod val="75000"/>
                  </a:schemeClr>
                </a:solidFill>
                <a:latin typeface="Times New Roman" panose="02020603050405020304" pitchFamily="18" charset="0"/>
                <a:cs typeface="Times New Roman" panose="02020603050405020304" pitchFamily="18" charset="0"/>
              </a:rPr>
              <a:t>03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nội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dung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thành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phần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hô</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sơ</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vê</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Mô</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ta</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tiết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nội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dung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kịch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bản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tro</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điện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tư</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gồm</a:t>
            </a:r>
            <a:r>
              <a:rPr lang="es-ES_tradnl" sz="2200" dirty="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lvl="1">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Sơ</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đồ</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tiết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hệ</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thống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thiết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bị</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lvl="1">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Mô</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tả</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tiết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hệ</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thống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thiết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bị</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vụ</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lvl="1">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Mô</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tả</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biện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pháp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để</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hiển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thị</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liên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tục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về</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kết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quả</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phân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loại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theo</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độ</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tuổi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khuyến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cáo</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spcBef>
                <a:spcPts val="0"/>
              </a:spcBef>
            </a:pPr>
            <a:r>
              <a:rPr lang="es-ES_tradnl" sz="2200" i="1" dirty="0" err="1" smtClean="0">
                <a:solidFill>
                  <a:srgbClr val="FF0000"/>
                </a:solidFill>
                <a:latin typeface="Times New Roman" panose="02020603050405020304" pitchFamily="18" charset="0"/>
                <a:cs typeface="Times New Roman" panose="02020603050405020304" pitchFamily="18" charset="0"/>
              </a:rPr>
              <a:t>Lý</a:t>
            </a:r>
            <a:r>
              <a:rPr lang="es-ES_tradnl" sz="2200" i="1" dirty="0" smtClean="0">
                <a:solidFill>
                  <a:srgbClr val="FF0000"/>
                </a:solidFill>
                <a:latin typeface="Times New Roman" panose="02020603050405020304" pitchFamily="18" charset="0"/>
                <a:cs typeface="Times New Roman" panose="02020603050405020304" pitchFamily="18" charset="0"/>
              </a:rPr>
              <a:t> </a:t>
            </a:r>
            <a:r>
              <a:rPr lang="es-ES_tradnl" sz="2200" i="1" dirty="0">
                <a:solidFill>
                  <a:srgbClr val="FF0000"/>
                </a:solidFill>
                <a:latin typeface="Times New Roman" panose="02020603050405020304" pitchFamily="18" charset="0"/>
                <a:cs typeface="Times New Roman" panose="02020603050405020304" pitchFamily="18" charset="0"/>
              </a:rPr>
              <a:t>do </a:t>
            </a:r>
            <a:r>
              <a:rPr lang="es-ES_tradnl" sz="2200" i="1" dirty="0" err="1">
                <a:solidFill>
                  <a:srgbClr val="FF0000"/>
                </a:solidFill>
                <a:latin typeface="Times New Roman" panose="02020603050405020304" pitchFamily="18" charset="0"/>
                <a:cs typeface="Times New Roman" panose="02020603050405020304" pitchFamily="18" charset="0"/>
              </a:rPr>
              <a:t>cắt</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giảm</a:t>
            </a:r>
            <a:r>
              <a:rPr lang="es-ES_tradnl" sz="2200" i="1" dirty="0">
                <a:solidFill>
                  <a:srgbClr val="FF0000"/>
                </a:solidFill>
                <a:latin typeface="Times New Roman" panose="02020603050405020304" pitchFamily="18" charset="0"/>
                <a:cs typeface="Times New Roman" panose="02020603050405020304" pitchFamily="18" charset="0"/>
              </a:rPr>
              <a:t> 3 </a:t>
            </a:r>
            <a:r>
              <a:rPr lang="es-ES_tradnl" sz="2200" i="1" dirty="0" err="1">
                <a:solidFill>
                  <a:srgbClr val="FF0000"/>
                </a:solidFill>
                <a:latin typeface="Times New Roman" panose="02020603050405020304" pitchFamily="18" charset="0"/>
                <a:cs typeface="Times New Roman" panose="02020603050405020304" pitchFamily="18" charset="0"/>
              </a:rPr>
              <a:t>điều</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kiện</a:t>
            </a:r>
            <a:r>
              <a:rPr lang="es-ES_tradnl" sz="2200" i="1" dirty="0">
                <a:solidFill>
                  <a:srgbClr val="FF0000"/>
                </a:solidFill>
                <a:latin typeface="Times New Roman" panose="02020603050405020304" pitchFamily="18" charset="0"/>
                <a:cs typeface="Times New Roman" panose="02020603050405020304" pitchFamily="18" charset="0"/>
              </a:rPr>
              <a:t> do </a:t>
            </a:r>
            <a:r>
              <a:rPr lang="es-ES_tradnl" sz="2200" i="1" dirty="0" err="1">
                <a:solidFill>
                  <a:srgbClr val="FF0000"/>
                </a:solidFill>
                <a:latin typeface="Times New Roman" panose="02020603050405020304" pitchFamily="18" charset="0"/>
                <a:cs typeface="Times New Roman" panose="02020603050405020304" pitchFamily="18" charset="0"/>
              </a:rPr>
              <a:t>các</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điều</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kiện</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này</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đã</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được</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quy</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định</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tại</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điểm</a:t>
            </a:r>
            <a:r>
              <a:rPr lang="es-ES_tradnl" sz="2200" i="1" dirty="0">
                <a:solidFill>
                  <a:srgbClr val="FF0000"/>
                </a:solidFill>
                <a:latin typeface="Times New Roman" panose="02020603050405020304" pitchFamily="18" charset="0"/>
                <a:cs typeface="Times New Roman" panose="02020603050405020304" pitchFamily="18" charset="0"/>
              </a:rPr>
              <a:t> d </a:t>
            </a:r>
            <a:r>
              <a:rPr lang="es-ES_tradnl" sz="2200" i="1" dirty="0" err="1">
                <a:solidFill>
                  <a:srgbClr val="FF0000"/>
                </a:solidFill>
                <a:latin typeface="Times New Roman" panose="02020603050405020304" pitchFamily="18" charset="0"/>
                <a:cs typeface="Times New Roman" panose="02020603050405020304" pitchFamily="18" charset="0"/>
              </a:rPr>
              <a:t>Khoản</a:t>
            </a:r>
            <a:r>
              <a:rPr lang="es-ES_tradnl" sz="2200" i="1" dirty="0">
                <a:solidFill>
                  <a:srgbClr val="FF0000"/>
                </a:solidFill>
                <a:latin typeface="Times New Roman" panose="02020603050405020304" pitchFamily="18" charset="0"/>
                <a:cs typeface="Times New Roman" panose="02020603050405020304" pitchFamily="18" charset="0"/>
              </a:rPr>
              <a:t> 1 </a:t>
            </a:r>
            <a:r>
              <a:rPr lang="es-ES_tradnl" sz="2200" i="1" dirty="0" err="1">
                <a:solidFill>
                  <a:srgbClr val="FF0000"/>
                </a:solidFill>
                <a:latin typeface="Times New Roman" panose="02020603050405020304" pitchFamily="18" charset="0"/>
                <a:cs typeface="Times New Roman" panose="02020603050405020304" pitchFamily="18" charset="0"/>
              </a:rPr>
              <a:t>Điều</a:t>
            </a:r>
            <a:r>
              <a:rPr lang="es-ES_tradnl" sz="2200" i="1" dirty="0">
                <a:solidFill>
                  <a:srgbClr val="FF0000"/>
                </a:solidFill>
                <a:latin typeface="Times New Roman" panose="02020603050405020304" pitchFamily="18" charset="0"/>
                <a:cs typeface="Times New Roman" panose="02020603050405020304" pitchFamily="18" charset="0"/>
              </a:rPr>
              <a:t> 32b </a:t>
            </a:r>
            <a:r>
              <a:rPr lang="es-ES_tradnl" sz="2200" i="1" dirty="0" err="1">
                <a:solidFill>
                  <a:srgbClr val="FF0000"/>
                </a:solidFill>
                <a:latin typeface="Times New Roman" panose="02020603050405020304" pitchFamily="18" charset="0"/>
                <a:cs typeface="Times New Roman" panose="02020603050405020304" pitchFamily="18" charset="0"/>
              </a:rPr>
              <a:t>và</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điểm</a:t>
            </a:r>
            <a:r>
              <a:rPr lang="es-ES_tradnl" sz="2200" i="1" dirty="0">
                <a:solidFill>
                  <a:srgbClr val="FF0000"/>
                </a:solidFill>
                <a:latin typeface="Times New Roman" panose="02020603050405020304" pitchFamily="18" charset="0"/>
                <a:cs typeface="Times New Roman" panose="02020603050405020304" pitchFamily="18" charset="0"/>
              </a:rPr>
              <a:t> b, </a:t>
            </a:r>
            <a:r>
              <a:rPr lang="es-ES_tradnl" sz="2200" i="1" dirty="0" err="1">
                <a:solidFill>
                  <a:srgbClr val="FF0000"/>
                </a:solidFill>
                <a:latin typeface="Times New Roman" panose="02020603050405020304" pitchFamily="18" charset="0"/>
                <a:cs typeface="Times New Roman" panose="02020603050405020304" pitchFamily="18" charset="0"/>
              </a:rPr>
              <a:t>điểm</a:t>
            </a:r>
            <a:r>
              <a:rPr lang="es-ES_tradnl" sz="2200" i="1" dirty="0">
                <a:solidFill>
                  <a:srgbClr val="FF0000"/>
                </a:solidFill>
                <a:latin typeface="Times New Roman" panose="02020603050405020304" pitchFamily="18" charset="0"/>
                <a:cs typeface="Times New Roman" panose="02020603050405020304" pitchFamily="18" charset="0"/>
              </a:rPr>
              <a:t> c </a:t>
            </a:r>
            <a:r>
              <a:rPr lang="es-ES_tradnl" sz="2200" i="1" dirty="0" err="1">
                <a:solidFill>
                  <a:srgbClr val="FF0000"/>
                </a:solidFill>
                <a:latin typeface="Times New Roman" panose="02020603050405020304" pitchFamily="18" charset="0"/>
                <a:cs typeface="Times New Roman" panose="02020603050405020304" pitchFamily="18" charset="0"/>
              </a:rPr>
              <a:t>Khoản</a:t>
            </a:r>
            <a:r>
              <a:rPr lang="es-ES_tradnl" sz="2200" i="1" dirty="0">
                <a:solidFill>
                  <a:srgbClr val="FF0000"/>
                </a:solidFill>
                <a:latin typeface="Times New Roman" panose="02020603050405020304" pitchFamily="18" charset="0"/>
                <a:cs typeface="Times New Roman" panose="02020603050405020304" pitchFamily="18" charset="0"/>
              </a:rPr>
              <a:t> 4 </a:t>
            </a:r>
            <a:r>
              <a:rPr lang="es-ES_tradnl" sz="2200" i="1" dirty="0" err="1">
                <a:solidFill>
                  <a:srgbClr val="FF0000"/>
                </a:solidFill>
                <a:latin typeface="Times New Roman" panose="02020603050405020304" pitchFamily="18" charset="0"/>
                <a:cs typeface="Times New Roman" panose="02020603050405020304" pitchFamily="18" charset="0"/>
              </a:rPr>
              <a:t>Điều</a:t>
            </a:r>
            <a:r>
              <a:rPr lang="es-ES_tradnl" sz="2200" i="1" dirty="0">
                <a:solidFill>
                  <a:srgbClr val="FF0000"/>
                </a:solidFill>
                <a:latin typeface="Times New Roman" panose="02020603050405020304" pitchFamily="18" charset="0"/>
                <a:cs typeface="Times New Roman" panose="02020603050405020304" pitchFamily="18" charset="0"/>
              </a:rPr>
              <a:t> 32d </a:t>
            </a:r>
            <a:r>
              <a:rPr lang="es-ES_tradnl" sz="2200" i="1" dirty="0" err="1">
                <a:solidFill>
                  <a:srgbClr val="FF0000"/>
                </a:solidFill>
                <a:latin typeface="Times New Roman" panose="02020603050405020304" pitchFamily="18" charset="0"/>
                <a:cs typeface="Times New Roman" panose="02020603050405020304" pitchFamily="18" charset="0"/>
              </a:rPr>
              <a:t>Nghị</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định</a:t>
            </a:r>
            <a:r>
              <a:rPr lang="es-ES_tradnl" sz="2200" i="1" dirty="0">
                <a:solidFill>
                  <a:srgbClr val="FF0000"/>
                </a:solidFill>
                <a:latin typeface="Times New Roman" panose="02020603050405020304" pitchFamily="18" charset="0"/>
                <a:cs typeface="Times New Roman" panose="02020603050405020304" pitchFamily="18" charset="0"/>
              </a:rPr>
              <a:t> </a:t>
            </a:r>
            <a:r>
              <a:rPr lang="es-ES_tradnl" sz="2200" i="1" dirty="0" err="1">
                <a:solidFill>
                  <a:srgbClr val="FF0000"/>
                </a:solidFill>
                <a:latin typeface="Times New Roman" panose="02020603050405020304" pitchFamily="18" charset="0"/>
                <a:cs typeface="Times New Roman" panose="02020603050405020304" pitchFamily="18" charset="0"/>
              </a:rPr>
              <a:t>số</a:t>
            </a:r>
            <a:r>
              <a:rPr lang="es-ES_tradnl" sz="2200" i="1" dirty="0">
                <a:solidFill>
                  <a:srgbClr val="FF0000"/>
                </a:solidFill>
                <a:latin typeface="Times New Roman" panose="02020603050405020304" pitchFamily="18" charset="0"/>
                <a:cs typeface="Times New Roman" panose="02020603050405020304" pitchFamily="18" charset="0"/>
              </a:rPr>
              <a:t> 27/2018/NĐ-CP  </a:t>
            </a:r>
            <a:endParaRPr lang="es-ES_tradnl" sz="2200" i="1" dirty="0" smtClean="0">
              <a:solidFill>
                <a:srgbClr val="FF0000"/>
              </a:solidFill>
              <a:latin typeface="Times New Roman" panose="02020603050405020304" pitchFamily="18" charset="0"/>
              <a:cs typeface="Times New Roman" panose="02020603050405020304" pitchFamily="18" charset="0"/>
            </a:endParaRPr>
          </a:p>
          <a:p>
            <a:pPr>
              <a:lnSpc>
                <a:spcPct val="150000"/>
              </a:lnSpc>
              <a:spcBef>
                <a:spcPts val="0"/>
              </a:spcBef>
            </a:pP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Chỉ</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yêu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cầu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nộp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sao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lệ</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55048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32"/>
          <p:cNvSpPr txBox="1">
            <a:spLocks/>
          </p:cNvSpPr>
          <p:nvPr/>
        </p:nvSpPr>
        <p:spPr>
          <a:xfrm>
            <a:off x="5182820" y="527605"/>
            <a:ext cx="3283906" cy="631241"/>
          </a:xfrm>
          <a:prstGeom prst="rect">
            <a:avLst/>
          </a:prstGeom>
          <a:effectLst/>
        </p:spPr>
        <p:txBody>
          <a:bodyPr spcFirstLastPara="1" vert="horz" wrap="square" lIns="91425" tIns="91425" rIns="91425" bIns="91425" rtlCol="0" anchor="b" anchorCtr="0">
            <a:noAutofit/>
          </a:bodyPr>
          <a:lstStyle>
            <a:lvl1pPr algn="r" defTabSz="914400" rtl="0" eaLnBrk="1" latinLnBrk="0" hangingPunct="1">
              <a:spcBef>
                <a:spcPct val="0"/>
              </a:spcBef>
              <a:buNone/>
              <a:defRPr sz="3600" kern="1200">
                <a:solidFill>
                  <a:schemeClr val="accent6">
                    <a:lumMod val="75000"/>
                  </a:schemeClr>
                </a:solidFill>
                <a:latin typeface="+mj-lt"/>
                <a:ea typeface="+mj-ea"/>
                <a:cs typeface="+mj-cs"/>
              </a:defRPr>
            </a:lvl1pPr>
          </a:lstStyle>
          <a:p>
            <a:pPr algn="l">
              <a:spcBef>
                <a:spcPts val="0"/>
              </a:spcBef>
            </a:pPr>
            <a:r>
              <a:rPr lang="en-US" b="1" dirty="0" err="1" smtClean="0">
                <a:solidFill>
                  <a:srgbClr val="FF0000"/>
                </a:solidFill>
                <a:latin typeface="Times New Roman" panose="02020603050405020304" pitchFamily="18" charset="0"/>
                <a:cs typeface="Times New Roman" panose="02020603050405020304" pitchFamily="18" charset="0"/>
              </a:rPr>
              <a:t>Nội</a:t>
            </a:r>
            <a:r>
              <a:rPr lang="en-US" b="1" dirty="0" smtClean="0">
                <a:solidFill>
                  <a:srgbClr val="FF0000"/>
                </a:solidFill>
                <a:latin typeface="Times New Roman" panose="02020603050405020304" pitchFamily="18" charset="0"/>
                <a:cs typeface="Times New Roman" panose="02020603050405020304" pitchFamily="18" charset="0"/>
              </a:rPr>
              <a:t> dung </a:t>
            </a:r>
            <a:r>
              <a:rPr lang="en-US" b="1" dirty="0" err="1" smtClean="0">
                <a:solidFill>
                  <a:srgbClr val="FF0000"/>
                </a:solidFill>
                <a:latin typeface="Times New Roman" panose="02020603050405020304" pitchFamily="18" charset="0"/>
                <a:cs typeface="Times New Roman" panose="02020603050405020304" pitchFamily="18" charset="0"/>
              </a:rPr>
              <a:t>chính</a:t>
            </a:r>
            <a:endParaRPr lang="en-US" b="1" dirty="0">
              <a:solidFill>
                <a:srgbClr val="FF0000"/>
              </a:solidFill>
              <a:latin typeface="Times New Roman" panose="02020603050405020304" pitchFamily="18" charset="0"/>
              <a:cs typeface="Times New Roman" panose="02020603050405020304" pitchFamily="18" charset="0"/>
            </a:endParaRPr>
          </a:p>
        </p:txBody>
      </p:sp>
      <p:grpSp>
        <p:nvGrpSpPr>
          <p:cNvPr id="7" name="Shape 238"/>
          <p:cNvGrpSpPr/>
          <p:nvPr/>
        </p:nvGrpSpPr>
        <p:grpSpPr>
          <a:xfrm>
            <a:off x="2707823" y="2601578"/>
            <a:ext cx="1877304" cy="2733404"/>
            <a:chOff x="3600600" y="1170963"/>
            <a:chExt cx="1942800" cy="1569600"/>
          </a:xfrm>
        </p:grpSpPr>
        <p:sp>
          <p:nvSpPr>
            <p:cNvPr id="16" name="Shape 239"/>
            <p:cNvSpPr/>
            <p:nvPr/>
          </p:nvSpPr>
          <p:spPr>
            <a:xfrm>
              <a:off x="3600600" y="1170963"/>
              <a:ext cx="1942800" cy="1569600"/>
            </a:xfrm>
            <a:prstGeom prst="round2SameRect">
              <a:avLst>
                <a:gd name="adj1" fmla="val 18098"/>
                <a:gd name="adj2" fmla="val 0"/>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latin typeface="Abel"/>
                <a:ea typeface="Abel"/>
                <a:cs typeface="Abel"/>
                <a:sym typeface="Abel"/>
              </a:endParaRPr>
            </a:p>
          </p:txBody>
        </p:sp>
        <p:sp>
          <p:nvSpPr>
            <p:cNvPr id="17" name="Shape 240"/>
            <p:cNvSpPr txBox="1"/>
            <p:nvPr/>
          </p:nvSpPr>
          <p:spPr>
            <a:xfrm>
              <a:off x="3819007" y="1413571"/>
              <a:ext cx="1589647" cy="1138849"/>
            </a:xfrm>
            <a:prstGeom prst="rect">
              <a:avLst/>
            </a:prstGeom>
            <a:noFill/>
            <a:ln>
              <a:noFill/>
            </a:ln>
          </p:spPr>
          <p:txBody>
            <a:bodyPr spcFirstLastPara="1" wrap="square" lIns="91425" tIns="91425" rIns="91425" bIns="91425" anchor="t" anchorCtr="0">
              <a:noAutofit/>
            </a:bodyPr>
            <a:lstStyle/>
            <a:p>
              <a:pPr lvl="0"/>
              <a:endParaRPr sz="2000" dirty="0">
                <a:solidFill>
                  <a:schemeClr val="tx2">
                    <a:lumMod val="75000"/>
                  </a:schemeClr>
                </a:solidFill>
                <a:latin typeface="+mj-lt"/>
                <a:ea typeface="Roboto Slab" panose="020B0604020202020204" charset="0"/>
                <a:cs typeface="Abel"/>
                <a:sym typeface="Abel"/>
              </a:endParaRPr>
            </a:p>
          </p:txBody>
        </p:sp>
      </p:grpSp>
      <p:grpSp>
        <p:nvGrpSpPr>
          <p:cNvPr id="8" name="Shape 242"/>
          <p:cNvGrpSpPr/>
          <p:nvPr/>
        </p:nvGrpSpPr>
        <p:grpSpPr>
          <a:xfrm>
            <a:off x="6569224" y="3653705"/>
            <a:ext cx="2124579" cy="2403730"/>
            <a:chOff x="5539816" y="1171213"/>
            <a:chExt cx="2013276" cy="1569600"/>
          </a:xfrm>
        </p:grpSpPr>
        <p:sp>
          <p:nvSpPr>
            <p:cNvPr id="14" name="Shape 243"/>
            <p:cNvSpPr/>
            <p:nvPr/>
          </p:nvSpPr>
          <p:spPr>
            <a:xfrm flipH="1">
              <a:off x="5539816" y="1171213"/>
              <a:ext cx="1942800" cy="1569600"/>
            </a:xfrm>
            <a:prstGeom prst="round1Rect">
              <a:avLst>
                <a:gd name="adj" fmla="val 17446"/>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b="1">
                <a:latin typeface="Abel"/>
                <a:ea typeface="Abel"/>
                <a:cs typeface="Abel"/>
                <a:sym typeface="Abel"/>
              </a:endParaRPr>
            </a:p>
          </p:txBody>
        </p:sp>
        <p:sp>
          <p:nvSpPr>
            <p:cNvPr id="15" name="Shape 244"/>
            <p:cNvSpPr txBox="1"/>
            <p:nvPr/>
          </p:nvSpPr>
          <p:spPr>
            <a:xfrm>
              <a:off x="5666481" y="1171213"/>
              <a:ext cx="1886611" cy="1530603"/>
            </a:xfrm>
            <a:prstGeom prst="rect">
              <a:avLst/>
            </a:prstGeom>
            <a:noFill/>
            <a:ln>
              <a:noFill/>
            </a:ln>
          </p:spPr>
          <p:txBody>
            <a:bodyPr spcFirstLastPara="1" wrap="square" lIns="91425" tIns="91425" rIns="91425" bIns="91425" anchor="t" anchorCtr="0">
              <a:noAutofit/>
            </a:bodyPr>
            <a:lstStyle/>
            <a:p>
              <a:pPr lvl="0"/>
              <a:endParaRPr sz="2000" b="1" dirty="0">
                <a:latin typeface="+mj-lt"/>
                <a:ea typeface="Roboto Slab" panose="020B0604020202020204" charset="0"/>
                <a:cs typeface="Abel"/>
                <a:sym typeface="Abel"/>
              </a:endParaRPr>
            </a:p>
          </p:txBody>
        </p:sp>
      </p:grpSp>
      <p:grpSp>
        <p:nvGrpSpPr>
          <p:cNvPr id="9" name="Shape 238"/>
          <p:cNvGrpSpPr/>
          <p:nvPr/>
        </p:nvGrpSpPr>
        <p:grpSpPr>
          <a:xfrm>
            <a:off x="-1841610" y="2585158"/>
            <a:ext cx="8396831" cy="3078677"/>
            <a:chOff x="-1642405" y="1413573"/>
            <a:chExt cx="8441943" cy="1976493"/>
          </a:xfrm>
        </p:grpSpPr>
        <p:sp>
          <p:nvSpPr>
            <p:cNvPr id="11" name="Shape 239"/>
            <p:cNvSpPr/>
            <p:nvPr/>
          </p:nvSpPr>
          <p:spPr>
            <a:xfrm>
              <a:off x="4815854" y="1905875"/>
              <a:ext cx="1983684" cy="1484191"/>
            </a:xfrm>
            <a:prstGeom prst="round2SameRect">
              <a:avLst>
                <a:gd name="adj1" fmla="val 18098"/>
                <a:gd name="adj2" fmla="val 0"/>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latin typeface="Abel"/>
                <a:ea typeface="Abel"/>
                <a:cs typeface="Abel"/>
                <a:sym typeface="Abel"/>
              </a:endParaRPr>
            </a:p>
          </p:txBody>
        </p:sp>
        <p:sp>
          <p:nvSpPr>
            <p:cNvPr id="12" name="Shape 240"/>
            <p:cNvSpPr txBox="1"/>
            <p:nvPr/>
          </p:nvSpPr>
          <p:spPr>
            <a:xfrm>
              <a:off x="3819008" y="1413573"/>
              <a:ext cx="1451700" cy="45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100" dirty="0">
                <a:solidFill>
                  <a:srgbClr val="FFFFFF"/>
                </a:solidFill>
                <a:latin typeface="Abel"/>
                <a:ea typeface="Abel"/>
                <a:cs typeface="Abel"/>
                <a:sym typeface="Abel"/>
              </a:endParaRPr>
            </a:p>
          </p:txBody>
        </p:sp>
        <p:sp>
          <p:nvSpPr>
            <p:cNvPr id="13" name="Shape 241"/>
            <p:cNvSpPr txBox="1"/>
            <p:nvPr/>
          </p:nvSpPr>
          <p:spPr>
            <a:xfrm>
              <a:off x="-1642405" y="1762471"/>
              <a:ext cx="1451700" cy="512400"/>
            </a:xfrm>
            <a:prstGeom prst="rect">
              <a:avLst/>
            </a:prstGeom>
            <a:noFill/>
            <a:ln>
              <a:noFill/>
            </a:ln>
          </p:spPr>
          <p:txBody>
            <a:bodyPr spcFirstLastPara="1" wrap="square" lIns="91425" tIns="91425" rIns="91425" bIns="91425" anchor="t" anchorCtr="0">
              <a:noAutofit/>
            </a:bodyPr>
            <a:lstStyle/>
            <a:p>
              <a:pPr marL="0" lvl="0" indent="0">
                <a:lnSpc>
                  <a:spcPct val="115000"/>
                </a:lnSpc>
                <a:spcBef>
                  <a:spcPts val="0"/>
                </a:spcBef>
                <a:spcAft>
                  <a:spcPts val="1600"/>
                </a:spcAft>
                <a:buNone/>
              </a:pPr>
              <a:endParaRPr sz="800" dirty="0">
                <a:solidFill>
                  <a:srgbClr val="FFFFFF"/>
                </a:solidFill>
                <a:latin typeface="Abel"/>
                <a:ea typeface="Abel"/>
                <a:cs typeface="Abel"/>
                <a:sym typeface="Abel"/>
              </a:endParaRPr>
            </a:p>
          </p:txBody>
        </p:sp>
      </p:grpSp>
      <p:sp>
        <p:nvSpPr>
          <p:cNvPr id="20" name="Shape 163"/>
          <p:cNvSpPr txBox="1">
            <a:spLocks/>
          </p:cNvSpPr>
          <p:nvPr/>
        </p:nvSpPr>
        <p:spPr>
          <a:xfrm>
            <a:off x="448965" y="1901950"/>
            <a:ext cx="8192168" cy="4581149"/>
          </a:xfrm>
          <a:prstGeom prst="rect">
            <a:avLst/>
          </a:prstGeom>
          <a:effectLst/>
        </p:spPr>
        <p:txBody>
          <a:bodyPr spcFirstLastPara="1" vert="horz" wrap="square" lIns="91425" tIns="91425" rIns="91425" bIns="91425" rtlCol="0" anchor="b" anchorCtr="0">
            <a:normAutofit fontScale="85000" lnSpcReduction="20000"/>
          </a:bodyPr>
          <a:lstStyle>
            <a:lvl1pPr algn="r" defTabSz="914400" rtl="0" eaLnBrk="1" latinLnBrk="0" hangingPunct="1">
              <a:spcBef>
                <a:spcPct val="0"/>
              </a:spcBef>
              <a:buNone/>
              <a:defRPr sz="3600" kern="1200">
                <a:solidFill>
                  <a:schemeClr val="accent6">
                    <a:lumMod val="75000"/>
                  </a:schemeClr>
                </a:solidFill>
                <a:latin typeface="+mj-lt"/>
                <a:ea typeface="+mj-ea"/>
                <a:cs typeface="+mj-cs"/>
              </a:defRPr>
            </a:lvl1pPr>
          </a:lstStyle>
          <a:p>
            <a:pPr marL="571500" lvl="0" indent="-571500" algn="l">
              <a:lnSpc>
                <a:spcPct val="150000"/>
              </a:lnSpc>
              <a:buAutoNum type="romanUcPeriod"/>
            </a:pPr>
            <a:r>
              <a:rPr lang="vi-VN" sz="3000" b="1" i="1" dirty="0" smtClean="0">
                <a:solidFill>
                  <a:schemeClr val="tx2">
                    <a:lumMod val="50000"/>
                  </a:schemeClr>
                </a:solidFill>
                <a:ea typeface="Roboto Slab" panose="020B0604020202020204" charset="0"/>
                <a:cs typeface="Times New Roman" panose="02020603050405020304" pitchFamily="18" charset="0"/>
                <a:sym typeface="Abel"/>
              </a:rPr>
              <a:t>Thủ tục cấp phép trang thông tin điện tử tổng hợp và mạng xã hội</a:t>
            </a:r>
            <a:endParaRPr lang="en-US" sz="3000" b="1" i="1" dirty="0" smtClean="0">
              <a:solidFill>
                <a:schemeClr val="tx2">
                  <a:lumMod val="50000"/>
                </a:schemeClr>
              </a:solidFill>
              <a:ea typeface="Roboto Slab" panose="020B0604020202020204" charset="0"/>
              <a:cs typeface="Times New Roman" panose="02020603050405020304" pitchFamily="18" charset="0"/>
              <a:sym typeface="Abel"/>
            </a:endParaRPr>
          </a:p>
          <a:p>
            <a:pPr marL="571500" indent="-571500" algn="l">
              <a:lnSpc>
                <a:spcPct val="150000"/>
              </a:lnSpc>
              <a:buFontTx/>
              <a:buAutoNum type="romanUcPeriod"/>
            </a:pPr>
            <a:r>
              <a:rPr lang="vi-VN" sz="3000" b="1" i="1" dirty="0" smtClean="0">
                <a:solidFill>
                  <a:schemeClr val="tx2">
                    <a:lumMod val="50000"/>
                  </a:schemeClr>
                </a:solidFill>
                <a:ea typeface="Roboto Slab" panose="020B0604020202020204" charset="0"/>
                <a:cs typeface="Abel"/>
                <a:sym typeface="Abel"/>
              </a:rPr>
              <a:t>Thủ tục cấp giấy phép cung cấp dịch vụ trò chơi điện tử</a:t>
            </a:r>
            <a:endParaRPr lang="en-US" sz="3000" b="1" i="1" dirty="0" smtClean="0">
              <a:solidFill>
                <a:schemeClr val="tx2">
                  <a:lumMod val="50000"/>
                </a:schemeClr>
              </a:solidFill>
              <a:ea typeface="Roboto Slab" panose="020B0604020202020204" charset="0"/>
              <a:cs typeface="Abel"/>
              <a:sym typeface="Abel"/>
            </a:endParaRPr>
          </a:p>
          <a:p>
            <a:pPr marL="571500" lvl="0" indent="-571500" algn="l">
              <a:lnSpc>
                <a:spcPct val="150000"/>
              </a:lnSpc>
              <a:buFontTx/>
              <a:buAutoNum type="romanUcPeriod"/>
            </a:pPr>
            <a:r>
              <a:rPr lang="en-US" sz="3000" b="1" i="1" dirty="0" err="1" smtClean="0">
                <a:solidFill>
                  <a:schemeClr val="tx2">
                    <a:lumMod val="50000"/>
                  </a:schemeClr>
                </a:solidFill>
                <a:latin typeface="Times New Roman (Headings)"/>
                <a:ea typeface="Roboto Slab" panose="020B0604020202020204" charset="0"/>
                <a:cs typeface="Abel"/>
                <a:sym typeface="Abel"/>
              </a:rPr>
              <a:t>Thủ</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tục</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cấp</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quyết</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định</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phê</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duyệt</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nội</a:t>
            </a:r>
            <a:r>
              <a:rPr lang="en-US" sz="3000" b="1" i="1" dirty="0" smtClean="0">
                <a:solidFill>
                  <a:schemeClr val="tx2">
                    <a:lumMod val="50000"/>
                  </a:schemeClr>
                </a:solidFill>
                <a:latin typeface="Times New Roman (Headings)"/>
                <a:ea typeface="Roboto Slab" panose="020B0604020202020204" charset="0"/>
                <a:cs typeface="Abel"/>
                <a:sym typeface="Abel"/>
              </a:rPr>
              <a:t> dung, </a:t>
            </a:r>
            <a:r>
              <a:rPr lang="en-US" sz="3000" b="1" i="1" dirty="0" err="1" smtClean="0">
                <a:solidFill>
                  <a:schemeClr val="tx2">
                    <a:lumMod val="50000"/>
                  </a:schemeClr>
                </a:solidFill>
                <a:latin typeface="Times New Roman (Headings)"/>
                <a:ea typeface="Roboto Slab" panose="020B0604020202020204" charset="0"/>
                <a:cs typeface="Abel"/>
                <a:sym typeface="Abel"/>
              </a:rPr>
              <a:t>kịch</a:t>
            </a:r>
            <a:r>
              <a:rPr lang="en-US" sz="3000" b="1" i="1" dirty="0" smtClean="0">
                <a:solidFill>
                  <a:schemeClr val="tx2">
                    <a:lumMod val="50000"/>
                  </a:schemeClr>
                </a:solidFill>
                <a:latin typeface="Times New Roman (Headings)"/>
                <a:ea typeface="Roboto Slab" panose="020B0604020202020204" charset="0"/>
                <a:cs typeface="Abel"/>
                <a:sym typeface="Abel"/>
              </a:rPr>
              <a:t> </a:t>
            </a:r>
            <a:r>
              <a:rPr lang="en-US" sz="3000" b="1" i="1" dirty="0" err="1" smtClean="0">
                <a:solidFill>
                  <a:schemeClr val="tx2">
                    <a:lumMod val="50000"/>
                  </a:schemeClr>
                </a:solidFill>
                <a:latin typeface="Times New Roman (Headings)"/>
                <a:ea typeface="Roboto Slab" panose="020B0604020202020204" charset="0"/>
                <a:cs typeface="Abel"/>
                <a:sym typeface="Abel"/>
              </a:rPr>
              <a:t>bản</a:t>
            </a:r>
            <a:endParaRPr lang="en-US" sz="3000" b="1" i="1" dirty="0" smtClean="0">
              <a:solidFill>
                <a:schemeClr val="tx2">
                  <a:lumMod val="50000"/>
                </a:schemeClr>
              </a:solidFill>
              <a:latin typeface="Times New Roman (Headings)"/>
              <a:ea typeface="Roboto Slab" panose="020B0604020202020204" charset="0"/>
              <a:cs typeface="Abel"/>
              <a:sym typeface="Abel"/>
            </a:endParaRPr>
          </a:p>
          <a:p>
            <a:pPr marL="571500" lvl="0" indent="-571500" algn="l">
              <a:lnSpc>
                <a:spcPct val="150000"/>
              </a:lnSpc>
              <a:buFontTx/>
              <a:buAutoNum type="romanUcPeriod"/>
            </a:pPr>
            <a:r>
              <a:rPr lang="vi-VN" sz="3000" b="1" i="1" dirty="0" smtClean="0">
                <a:solidFill>
                  <a:schemeClr val="tx2">
                    <a:lumMod val="50000"/>
                  </a:schemeClr>
                </a:solidFill>
                <a:ea typeface="Roboto Slab" panose="020B0604020202020204" charset="0"/>
                <a:cs typeface="Abel"/>
                <a:sym typeface="Abel"/>
              </a:rPr>
              <a:t>Thủ tục cấp đăng ký cung cấp dịch vụ trò chơi điện tử G2, G3, G4 và thủ tục thông báo</a:t>
            </a:r>
            <a:endParaRPr lang="en-US" sz="3000" b="1" i="1" dirty="0" smtClean="0">
              <a:solidFill>
                <a:schemeClr val="tx2">
                  <a:lumMod val="50000"/>
                </a:schemeClr>
              </a:solidFill>
              <a:ea typeface="Roboto Slab" panose="020B0604020202020204" charset="0"/>
              <a:cs typeface="Times New Roman" panose="02020603050405020304" pitchFamily="18" charset="0"/>
              <a:sym typeface="Abel"/>
            </a:endParaRPr>
          </a:p>
          <a:p>
            <a:pPr marL="571500" lvl="0" indent="-571500" algn="l">
              <a:buAutoNum type="romanUcPeriod"/>
            </a:pPr>
            <a:endParaRPr lang="vi-VN" sz="3000" b="1" i="1" dirty="0">
              <a:solidFill>
                <a:schemeClr val="tx2">
                  <a:lumMod val="50000"/>
                </a:schemeClr>
              </a:solidFill>
              <a:ea typeface="Roboto Slab" panose="020B0604020202020204" charset="0"/>
              <a:cs typeface="Times New Roman" panose="02020603050405020304" pitchFamily="18" charset="0"/>
              <a:sym typeface="Abel"/>
            </a:endParaRPr>
          </a:p>
        </p:txBody>
      </p:sp>
    </p:spTree>
    <p:extLst>
      <p:ext uri="{BB962C8B-B14F-4D97-AF65-F5344CB8AC3E}">
        <p14:creationId xmlns="" xmlns:p14="http://schemas.microsoft.com/office/powerpoint/2010/main" val="4103309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1976015" y="680310"/>
            <a:ext cx="7016195" cy="5802790"/>
          </a:xfrm>
        </p:spPr>
        <p:txBody>
          <a:bodyPr>
            <a:normAutofit/>
          </a:bodyPr>
          <a:lstStyle/>
          <a:p>
            <a:pPr marL="0" indent="0">
              <a:buNone/>
            </a:pPr>
            <a:r>
              <a:rPr lang="es-ES_tradnl" b="1" i="1" dirty="0" smtClean="0">
                <a:solidFill>
                  <a:srgbClr val="FF0000"/>
                </a:solidFill>
                <a:latin typeface="Times New Roman" panose="02020603050405020304" pitchFamily="18" charset="0"/>
                <a:cs typeface="Times New Roman" panose="02020603050405020304" pitchFamily="18" charset="0"/>
              </a:rPr>
              <a:t>3. </a:t>
            </a:r>
            <a:r>
              <a:rPr lang="es-ES_tradnl" b="1" i="1" dirty="0" err="1" smtClean="0">
                <a:solidFill>
                  <a:srgbClr val="FF0000"/>
                </a:solidFill>
                <a:latin typeface="Times New Roman" panose="02020603050405020304" pitchFamily="18" charset="0"/>
                <a:cs typeface="Times New Roman" panose="02020603050405020304" pitchFamily="18" charset="0"/>
              </a:rPr>
              <a:t>Về</a:t>
            </a:r>
            <a:r>
              <a:rPr lang="es-ES_tradnl" b="1" i="1" dirty="0" smtClean="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thành</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phần</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hồ</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sơ</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đề</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nghị</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cấp</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sửa</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đổi</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bổ</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sung</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cấp</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lại</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a:solidFill>
                  <a:srgbClr val="FF0000"/>
                </a:solidFill>
                <a:latin typeface="Times New Roman" panose="02020603050405020304" pitchFamily="18" charset="0"/>
                <a:cs typeface="Times New Roman" panose="02020603050405020304" pitchFamily="18" charset="0"/>
              </a:rPr>
              <a:t>Quyết</a:t>
            </a:r>
            <a:r>
              <a:rPr lang="es-ES_tradnl" b="1" i="1" dirty="0">
                <a:solidFill>
                  <a:srgbClr val="FF0000"/>
                </a:solidFill>
                <a:latin typeface="Times New Roman" panose="02020603050405020304" pitchFamily="18" charset="0"/>
                <a:cs typeface="Times New Roman" panose="02020603050405020304" pitchFamily="18" charset="0"/>
              </a:rPr>
              <a:t> </a:t>
            </a:r>
            <a:r>
              <a:rPr lang="es-ES_tradnl" b="1" i="1" dirty="0" err="1" smtClean="0">
                <a:solidFill>
                  <a:srgbClr val="FF0000"/>
                </a:solidFill>
                <a:latin typeface="Times New Roman" panose="02020603050405020304" pitchFamily="18" charset="0"/>
                <a:cs typeface="Times New Roman" panose="02020603050405020304" pitchFamily="18" charset="0"/>
              </a:rPr>
              <a:t>định</a:t>
            </a:r>
            <a:endParaRPr lang="es-ES_tradnl" b="1" i="1" dirty="0" smtClean="0">
              <a:solidFill>
                <a:srgbClr val="FF0000"/>
              </a:solidFill>
              <a:latin typeface="Times New Roman" panose="02020603050405020304" pitchFamily="18" charset="0"/>
              <a:cs typeface="Times New Roman" panose="02020603050405020304" pitchFamily="18" charset="0"/>
            </a:endParaRPr>
          </a:p>
          <a:p>
            <a:r>
              <a:rPr lang="es-ES_tradnl" dirty="0" err="1">
                <a:solidFill>
                  <a:schemeClr val="tx2">
                    <a:lumMod val="75000"/>
                  </a:schemeClr>
                </a:solidFill>
                <a:latin typeface="Times New Roman" panose="02020603050405020304" pitchFamily="18" charset="0"/>
                <a:cs typeface="Times New Roman" panose="02020603050405020304" pitchFamily="18" charset="0"/>
              </a:rPr>
              <a:t>Cắt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bỏ</a:t>
            </a:r>
            <a:r>
              <a:rPr lang="es-ES_tradnl" dirty="0">
                <a:solidFill>
                  <a:schemeClr val="tx2">
                    <a:lumMod val="75000"/>
                  </a:schemeClr>
                </a:solidFill>
                <a:latin typeface="Times New Roman" panose="02020603050405020304" pitchFamily="18" charset="0"/>
                <a:cs typeface="Times New Roman" panose="02020603050405020304" pitchFamily="18" charset="0"/>
              </a:rPr>
              <a:t> 01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thành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phần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hồ</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sơ</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dirty="0">
                <a:solidFill>
                  <a:schemeClr val="tx2">
                    <a:lumMod val="75000"/>
                  </a:schemeClr>
                </a:solidFill>
                <a:latin typeface="Times New Roman" panose="02020603050405020304" pitchFamily="18" charset="0"/>
                <a:cs typeface="Times New Roman" panose="02020603050405020304" pitchFamily="18" charset="0"/>
              </a:rPr>
              <a:t> sao </a:t>
            </a:r>
            <a:r>
              <a:rPr lang="es-ES_tradnl" dirty="0" err="1">
                <a:solidFill>
                  <a:schemeClr val="tx2">
                    <a:lumMod val="75000"/>
                  </a:schemeClr>
                </a:solidFill>
                <a:latin typeface="Times New Roman" panose="02020603050405020304" pitchFamily="18" charset="0"/>
                <a:cs typeface="Times New Roman" panose="02020603050405020304" pitchFamily="18" charset="0"/>
              </a:rPr>
              <a:t>Quyết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phê</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duyệt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nội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tử</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a:t>
            </a:r>
          </a:p>
          <a:p>
            <a:endParaRPr lang="es-ES_tradnl" dirty="0" smtClean="0">
              <a:solidFill>
                <a:schemeClr val="tx2">
                  <a:lumMod val="75000"/>
                </a:schemeClr>
              </a:solidFill>
              <a:latin typeface="Times New Roman" panose="02020603050405020304" pitchFamily="18" charset="0"/>
              <a:cs typeface="Times New Roman" panose="02020603050405020304" pitchFamily="18" charset="0"/>
            </a:endParaRPr>
          </a:p>
          <a:p>
            <a:pPr marL="0" indent="0">
              <a:buNone/>
            </a:pPr>
            <a:r>
              <a:rPr lang="es-ES_tradnl" b="1" dirty="0" smtClean="0">
                <a:solidFill>
                  <a:srgbClr val="FF0000"/>
                </a:solidFill>
                <a:latin typeface="Times New Roman" panose="02020603050405020304" pitchFamily="18" charset="0"/>
                <a:cs typeface="Times New Roman" panose="02020603050405020304" pitchFamily="18" charset="0"/>
              </a:rPr>
              <a:t>4. </a:t>
            </a:r>
            <a:r>
              <a:rPr lang="es-ES_tradnl" b="1" dirty="0" err="1" smtClean="0">
                <a:solidFill>
                  <a:srgbClr val="FF0000"/>
                </a:solidFill>
                <a:latin typeface="Times New Roman" panose="02020603050405020304" pitchFamily="18" charset="0"/>
                <a:cs typeface="Times New Roman" panose="02020603050405020304" pitchFamily="18" charset="0"/>
              </a:rPr>
              <a:t>Về</a:t>
            </a:r>
            <a:r>
              <a:rPr lang="es-ES_tradnl" b="1" dirty="0" smtClean="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thủ</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tục</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cấp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mới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cấp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sửa</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đổi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bổ</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sung</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gia</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hạn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cấp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Quyết</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smtClean="0">
                <a:solidFill>
                  <a:srgbClr val="FF0000"/>
                </a:solidFill>
                <a:latin typeface="Times New Roman" panose="02020603050405020304" pitchFamily="18" charset="0"/>
                <a:cs typeface="Times New Roman" panose="02020603050405020304" pitchFamily="18" charset="0"/>
              </a:rPr>
              <a:t>định</a:t>
            </a:r>
            <a:endParaRPr lang="es-ES_tradnl" b="1" dirty="0" smtClean="0">
              <a:solidFill>
                <a:srgbClr val="FF0000"/>
              </a:solidFill>
              <a:latin typeface="Times New Roman" panose="02020603050405020304" pitchFamily="18" charset="0"/>
              <a:cs typeface="Times New Roman" panose="02020603050405020304" pitchFamily="18" charset="0"/>
            </a:endParaRPr>
          </a:p>
          <a:p>
            <a:pPr marL="0" indent="0">
              <a:buNone/>
            </a:pP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bo</a:t>
            </a:r>
            <a:r>
              <a:rPr lang="es-ES_tradnl" dirty="0">
                <a:solidFill>
                  <a:schemeClr val="tx2">
                    <a:lumMod val="75000"/>
                  </a:schemeClr>
                </a:solidFill>
                <a:latin typeface="Times New Roman" panose="02020603050405020304" pitchFamily="18" charset="0"/>
                <a:cs typeface="Times New Roman" panose="02020603050405020304" pitchFamily="18" charset="0"/>
              </a:rPr>
              <a:t>̉ 01 </a:t>
            </a:r>
            <a:r>
              <a:rPr lang="es-ES_tradnl" dirty="0" err="1">
                <a:solidFill>
                  <a:schemeClr val="tx2">
                    <a:lumMod val="75000"/>
                  </a:schemeClr>
                </a:solidFill>
                <a:latin typeface="Times New Roman" panose="02020603050405020304" pitchFamily="18" charset="0"/>
                <a:cs typeface="Times New Roman" panose="02020603050405020304" pitchFamily="18" charset="0"/>
              </a:rPr>
              <a:t>thu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tục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đối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với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trường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trước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chính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thức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dirty="0">
                <a:solidFill>
                  <a:schemeClr val="tx2">
                    <a:lumMod val="75000"/>
                  </a:schemeClr>
                </a:solidFill>
                <a:latin typeface="Times New Roman" panose="02020603050405020304" pitchFamily="18" charset="0"/>
                <a:cs typeface="Times New Roman" panose="02020603050405020304" pitchFamily="18" charset="0"/>
              </a:rPr>
              <a:t> 10 </a:t>
            </a:r>
            <a:r>
              <a:rPr lang="es-ES_tradnl" dirty="0" err="1">
                <a:solidFill>
                  <a:schemeClr val="tx2">
                    <a:lumMod val="75000"/>
                  </a:schemeClr>
                </a:solidFill>
                <a:latin typeface="Times New Roman" panose="02020603050405020304" pitchFamily="18" charset="0"/>
                <a:cs typeface="Times New Roman" panose="02020603050405020304" pitchFamily="18" charset="0"/>
              </a:rPr>
              <a:t>ngày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việc</a:t>
            </a:r>
            <a:endParaRPr lang="en-US"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463238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s-ES_tradnl" b="1" dirty="0">
                <a:solidFill>
                  <a:srgbClr val="FF0000"/>
                </a:solidFill>
                <a:latin typeface="Times New Roman" panose="02020603050405020304" pitchFamily="18" charset="0"/>
                <a:cs typeface="Times New Roman" panose="02020603050405020304" pitchFamily="18" charset="0"/>
              </a:rPr>
              <a:t>5. </a:t>
            </a:r>
            <a:r>
              <a:rPr lang="es-ES_tradnl" b="1" dirty="0" err="1">
                <a:solidFill>
                  <a:srgbClr val="FF0000"/>
                </a:solidFill>
                <a:latin typeface="Times New Roman" panose="02020603050405020304" pitchFamily="18" charset="0"/>
                <a:cs typeface="Times New Roman" panose="02020603050405020304" pitchFamily="18" charset="0"/>
              </a:rPr>
              <a:t>Rút</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ngắn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thời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gian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xử</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lý</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hồ</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sơ</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cơ</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quan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quản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lý</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nhà</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nước</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1749244"/>
            <a:ext cx="7016195" cy="4123035"/>
          </a:xfrm>
        </p:spPr>
        <p:txBody>
          <a:bodyPr>
            <a:normAutofit/>
          </a:bodyPr>
          <a:lstStyle/>
          <a:p>
            <a:r>
              <a:rPr lang="es-ES_tradnl" dirty="0" err="1" smtClean="0">
                <a:solidFill>
                  <a:schemeClr val="tx2">
                    <a:lumMod val="75000"/>
                  </a:schemeClr>
                </a:solidFill>
              </a:rPr>
              <a:t>Rút</a:t>
            </a:r>
            <a:r>
              <a:rPr lang="es-ES_tradnl" dirty="0" smtClean="0">
                <a:solidFill>
                  <a:schemeClr val="tx2">
                    <a:lumMod val="75000"/>
                  </a:schemeClr>
                </a:solidFill>
              </a:rPr>
              <a:t> </a:t>
            </a:r>
            <a:r>
              <a:rPr lang="es-ES_tradnl" dirty="0" err="1">
                <a:solidFill>
                  <a:schemeClr val="tx2">
                    <a:lumMod val="75000"/>
                  </a:schemeClr>
                </a:solidFill>
              </a:rPr>
              <a:t>ngắn</a:t>
            </a:r>
            <a:r>
              <a:rPr lang="es-ES_tradnl" dirty="0">
                <a:solidFill>
                  <a:schemeClr val="tx2">
                    <a:lumMod val="75000"/>
                  </a:schemeClr>
                </a:solidFill>
              </a:rPr>
              <a:t> </a:t>
            </a:r>
            <a:r>
              <a:rPr lang="es-ES_tradnl" dirty="0" err="1">
                <a:solidFill>
                  <a:schemeClr val="tx2">
                    <a:lumMod val="75000"/>
                  </a:schemeClr>
                </a:solidFill>
              </a:rPr>
              <a:t>thời</a:t>
            </a:r>
            <a:r>
              <a:rPr lang="es-ES_tradnl" dirty="0">
                <a:solidFill>
                  <a:schemeClr val="tx2">
                    <a:lumMod val="75000"/>
                  </a:schemeClr>
                </a:solidFill>
              </a:rPr>
              <a:t> </a:t>
            </a:r>
            <a:r>
              <a:rPr lang="es-ES_tradnl" dirty="0" err="1">
                <a:solidFill>
                  <a:schemeClr val="tx2">
                    <a:lumMod val="75000"/>
                  </a:schemeClr>
                </a:solidFill>
              </a:rPr>
              <a:t>gian</a:t>
            </a:r>
            <a:r>
              <a:rPr lang="es-ES_tradnl" dirty="0">
                <a:solidFill>
                  <a:schemeClr val="tx2">
                    <a:lumMod val="75000"/>
                  </a:schemeClr>
                </a:solidFill>
              </a:rPr>
              <a:t> </a:t>
            </a:r>
            <a:r>
              <a:rPr lang="es-ES_tradnl" dirty="0" err="1">
                <a:solidFill>
                  <a:schemeClr val="tx2">
                    <a:lumMod val="75000"/>
                  </a:schemeClr>
                </a:solidFill>
              </a:rPr>
              <a:t>xem</a:t>
            </a:r>
            <a:r>
              <a:rPr lang="es-ES_tradnl" dirty="0">
                <a:solidFill>
                  <a:schemeClr val="tx2">
                    <a:lumMod val="75000"/>
                  </a:schemeClr>
                </a:solidFill>
              </a:rPr>
              <a:t> </a:t>
            </a:r>
            <a:r>
              <a:rPr lang="es-ES_tradnl" dirty="0" err="1">
                <a:solidFill>
                  <a:schemeClr val="tx2">
                    <a:lumMod val="75000"/>
                  </a:schemeClr>
                </a:solidFill>
              </a:rPr>
              <a:t>xét</a:t>
            </a:r>
            <a:r>
              <a:rPr lang="es-ES_tradnl" dirty="0">
                <a:solidFill>
                  <a:schemeClr val="tx2">
                    <a:lumMod val="75000"/>
                  </a:schemeClr>
                </a:solidFill>
              </a:rPr>
              <a:t>, </a:t>
            </a:r>
            <a:r>
              <a:rPr lang="es-ES_tradnl" dirty="0" err="1">
                <a:solidFill>
                  <a:schemeClr val="tx2">
                    <a:lumMod val="75000"/>
                  </a:schemeClr>
                </a:solidFill>
              </a:rPr>
              <a:t>cấp</a:t>
            </a:r>
            <a:r>
              <a:rPr lang="es-ES_tradnl" dirty="0">
                <a:solidFill>
                  <a:schemeClr val="tx2">
                    <a:lumMod val="75000"/>
                  </a:schemeClr>
                </a:solidFill>
              </a:rPr>
              <a:t> </a:t>
            </a:r>
            <a:r>
              <a:rPr lang="es-ES_tradnl" dirty="0" err="1">
                <a:solidFill>
                  <a:schemeClr val="tx2">
                    <a:lumMod val="75000"/>
                  </a:schemeClr>
                </a:solidFill>
              </a:rPr>
              <a:t>phép</a:t>
            </a:r>
            <a:r>
              <a:rPr lang="es-ES_tradnl" dirty="0">
                <a:solidFill>
                  <a:schemeClr val="tx2">
                    <a:lumMod val="75000"/>
                  </a:schemeClr>
                </a:solidFill>
              </a:rPr>
              <a:t> </a:t>
            </a:r>
            <a:r>
              <a:rPr lang="es-ES_tradnl" dirty="0" err="1">
                <a:solidFill>
                  <a:schemeClr val="tx2">
                    <a:lumMod val="75000"/>
                  </a:schemeClr>
                </a:solidFill>
              </a:rPr>
              <a:t>sửa</a:t>
            </a:r>
            <a:r>
              <a:rPr lang="es-ES_tradnl" dirty="0">
                <a:solidFill>
                  <a:schemeClr val="tx2">
                    <a:lumMod val="75000"/>
                  </a:schemeClr>
                </a:solidFill>
              </a:rPr>
              <a:t> </a:t>
            </a:r>
            <a:r>
              <a:rPr lang="es-ES_tradnl" dirty="0" err="1">
                <a:solidFill>
                  <a:schemeClr val="tx2">
                    <a:lumMod val="75000"/>
                  </a:schemeClr>
                </a:solidFill>
              </a:rPr>
              <a:t>đổi</a:t>
            </a:r>
            <a:r>
              <a:rPr lang="es-ES_tradnl" dirty="0">
                <a:solidFill>
                  <a:schemeClr val="tx2">
                    <a:lumMod val="75000"/>
                  </a:schemeClr>
                </a:solidFill>
              </a:rPr>
              <a:t>, </a:t>
            </a:r>
            <a:r>
              <a:rPr lang="es-ES_tradnl" dirty="0" err="1">
                <a:solidFill>
                  <a:schemeClr val="tx2">
                    <a:lumMod val="75000"/>
                  </a:schemeClr>
                </a:solidFill>
              </a:rPr>
              <a:t>bô</a:t>
            </a:r>
            <a:r>
              <a:rPr lang="es-ES_tradnl" dirty="0">
                <a:solidFill>
                  <a:schemeClr val="tx2">
                    <a:lumMod val="75000"/>
                  </a:schemeClr>
                </a:solidFill>
              </a:rPr>
              <a:t>̉ </a:t>
            </a:r>
            <a:r>
              <a:rPr lang="es-ES_tradnl" dirty="0" err="1">
                <a:solidFill>
                  <a:schemeClr val="tx2">
                    <a:lumMod val="75000"/>
                  </a:schemeClr>
                </a:solidFill>
              </a:rPr>
              <a:t>sung</a:t>
            </a:r>
            <a:r>
              <a:rPr lang="es-ES_tradnl" dirty="0">
                <a:solidFill>
                  <a:schemeClr val="tx2">
                    <a:lumMod val="75000"/>
                  </a:schemeClr>
                </a:solidFill>
              </a:rPr>
              <a:t> </a:t>
            </a:r>
            <a:r>
              <a:rPr lang="es-ES_tradnl" dirty="0" err="1">
                <a:solidFill>
                  <a:schemeClr val="tx2">
                    <a:lumMod val="75000"/>
                  </a:schemeClr>
                </a:solidFill>
              </a:rPr>
              <a:t>Quyết</a:t>
            </a:r>
            <a:r>
              <a:rPr lang="es-ES_tradnl" dirty="0">
                <a:solidFill>
                  <a:schemeClr val="tx2">
                    <a:lumMod val="75000"/>
                  </a:schemeClr>
                </a:solidFill>
              </a:rPr>
              <a:t> </a:t>
            </a:r>
            <a:r>
              <a:rPr lang="es-ES_tradnl" dirty="0" err="1">
                <a:solidFill>
                  <a:schemeClr val="tx2">
                    <a:lumMod val="75000"/>
                  </a:schemeClr>
                </a:solidFill>
              </a:rPr>
              <a:t>định</a:t>
            </a:r>
            <a:r>
              <a:rPr lang="es-ES_tradnl" dirty="0">
                <a:solidFill>
                  <a:schemeClr val="tx2">
                    <a:lumMod val="75000"/>
                  </a:schemeClr>
                </a:solidFill>
              </a:rPr>
              <a:t> </a:t>
            </a:r>
            <a:r>
              <a:rPr lang="es-ES_tradnl" dirty="0" err="1">
                <a:solidFill>
                  <a:schemeClr val="tx2">
                    <a:lumMod val="75000"/>
                  </a:schemeClr>
                </a:solidFill>
              </a:rPr>
              <a:t>xuống</a:t>
            </a:r>
            <a:r>
              <a:rPr lang="es-ES_tradnl" dirty="0">
                <a:solidFill>
                  <a:schemeClr val="tx2">
                    <a:lumMod val="75000"/>
                  </a:schemeClr>
                </a:solidFill>
              </a:rPr>
              <a:t> </a:t>
            </a:r>
            <a:r>
              <a:rPr lang="es-ES_tradnl" dirty="0" err="1">
                <a:solidFill>
                  <a:schemeClr val="tx2">
                    <a:lumMod val="75000"/>
                  </a:schemeClr>
                </a:solidFill>
              </a:rPr>
              <a:t>còn</a:t>
            </a:r>
            <a:r>
              <a:rPr lang="es-ES_tradnl" dirty="0">
                <a:solidFill>
                  <a:schemeClr val="tx2">
                    <a:lumMod val="75000"/>
                  </a:schemeClr>
                </a:solidFill>
              </a:rPr>
              <a:t> 10 </a:t>
            </a:r>
            <a:r>
              <a:rPr lang="es-ES_tradnl" dirty="0" err="1">
                <a:solidFill>
                  <a:schemeClr val="tx2">
                    <a:lumMod val="75000"/>
                  </a:schemeClr>
                </a:solidFill>
              </a:rPr>
              <a:t>ngày</a:t>
            </a:r>
            <a:r>
              <a:rPr lang="es-ES_tradnl" dirty="0">
                <a:solidFill>
                  <a:schemeClr val="tx2">
                    <a:lumMod val="75000"/>
                  </a:schemeClr>
                </a:solidFill>
              </a:rPr>
              <a:t> </a:t>
            </a:r>
            <a:r>
              <a:rPr lang="es-ES_tradnl" dirty="0" err="1">
                <a:solidFill>
                  <a:schemeClr val="tx2">
                    <a:lumMod val="75000"/>
                  </a:schemeClr>
                </a:solidFill>
              </a:rPr>
              <a:t>làm</a:t>
            </a:r>
            <a:r>
              <a:rPr lang="es-ES_tradnl" dirty="0">
                <a:solidFill>
                  <a:schemeClr val="tx2">
                    <a:lumMod val="75000"/>
                  </a:schemeClr>
                </a:solidFill>
              </a:rPr>
              <a:t> </a:t>
            </a:r>
            <a:r>
              <a:rPr lang="es-ES_tradnl" dirty="0" err="1">
                <a:solidFill>
                  <a:schemeClr val="tx2">
                    <a:lumMod val="75000"/>
                  </a:schemeClr>
                </a:solidFill>
              </a:rPr>
              <a:t>việc</a:t>
            </a:r>
            <a:r>
              <a:rPr lang="es-ES_tradnl" dirty="0">
                <a:solidFill>
                  <a:schemeClr val="tx2">
                    <a:lumMod val="75000"/>
                  </a:schemeClr>
                </a:solidFill>
              </a:rPr>
              <a:t> </a:t>
            </a:r>
            <a:r>
              <a:rPr lang="es-ES_tradnl" dirty="0" err="1">
                <a:solidFill>
                  <a:schemeClr val="tx2">
                    <a:lumMod val="75000"/>
                  </a:schemeClr>
                </a:solidFill>
              </a:rPr>
              <a:t>thay</a:t>
            </a:r>
            <a:r>
              <a:rPr lang="es-ES_tradnl" dirty="0">
                <a:solidFill>
                  <a:schemeClr val="tx2">
                    <a:lumMod val="75000"/>
                  </a:schemeClr>
                </a:solidFill>
              </a:rPr>
              <a:t> vì 15 </a:t>
            </a:r>
            <a:r>
              <a:rPr lang="es-ES_tradnl" dirty="0" err="1">
                <a:solidFill>
                  <a:schemeClr val="tx2">
                    <a:lumMod val="75000"/>
                  </a:schemeClr>
                </a:solidFill>
              </a:rPr>
              <a:t>ngày</a:t>
            </a:r>
            <a:r>
              <a:rPr lang="es-ES_tradnl" dirty="0">
                <a:solidFill>
                  <a:schemeClr val="tx2">
                    <a:lumMod val="75000"/>
                  </a:schemeClr>
                </a:solidFill>
              </a:rPr>
              <a:t> </a:t>
            </a:r>
            <a:r>
              <a:rPr lang="es-ES_tradnl" dirty="0" err="1">
                <a:solidFill>
                  <a:schemeClr val="tx2">
                    <a:lumMod val="75000"/>
                  </a:schemeClr>
                </a:solidFill>
              </a:rPr>
              <a:t>làm</a:t>
            </a:r>
            <a:r>
              <a:rPr lang="es-ES_tradnl" dirty="0">
                <a:solidFill>
                  <a:schemeClr val="tx2">
                    <a:lumMod val="75000"/>
                  </a:schemeClr>
                </a:solidFill>
              </a:rPr>
              <a:t> </a:t>
            </a:r>
            <a:r>
              <a:rPr lang="es-ES_tradnl" dirty="0" err="1">
                <a:solidFill>
                  <a:schemeClr val="tx2">
                    <a:lumMod val="75000"/>
                  </a:schemeClr>
                </a:solidFill>
              </a:rPr>
              <a:t>việc</a:t>
            </a:r>
            <a:r>
              <a:rPr lang="es-ES_tradnl" i="1" dirty="0" smtClean="0">
                <a:solidFill>
                  <a:schemeClr val="tx2">
                    <a:lumMod val="75000"/>
                  </a:schemeClr>
                </a:solidFill>
              </a:rPr>
              <a:t>.</a:t>
            </a:r>
          </a:p>
          <a:p>
            <a:pPr marL="0" indent="0">
              <a:buNone/>
            </a:pPr>
            <a:endParaRPr lang="en-US" dirty="0">
              <a:solidFill>
                <a:schemeClr val="tx2">
                  <a:lumMod val="75000"/>
                </a:schemeClr>
              </a:solidFill>
            </a:endParaRPr>
          </a:p>
          <a:p>
            <a:r>
              <a:rPr lang="es-ES_tradnl" dirty="0" err="1" smtClean="0">
                <a:solidFill>
                  <a:schemeClr val="tx2">
                    <a:lumMod val="75000"/>
                  </a:schemeClr>
                </a:solidFill>
              </a:rPr>
              <a:t>Rút</a:t>
            </a:r>
            <a:r>
              <a:rPr lang="es-ES_tradnl" dirty="0" smtClean="0">
                <a:solidFill>
                  <a:schemeClr val="tx2">
                    <a:lumMod val="75000"/>
                  </a:schemeClr>
                </a:solidFill>
              </a:rPr>
              <a:t> </a:t>
            </a:r>
            <a:r>
              <a:rPr lang="es-ES_tradnl" dirty="0" err="1">
                <a:solidFill>
                  <a:schemeClr val="tx2">
                    <a:lumMod val="75000"/>
                  </a:schemeClr>
                </a:solidFill>
              </a:rPr>
              <a:t>ngắn</a:t>
            </a:r>
            <a:r>
              <a:rPr lang="es-ES_tradnl" dirty="0">
                <a:solidFill>
                  <a:schemeClr val="tx2">
                    <a:lumMod val="75000"/>
                  </a:schemeClr>
                </a:solidFill>
              </a:rPr>
              <a:t> </a:t>
            </a:r>
            <a:r>
              <a:rPr lang="es-ES_tradnl" dirty="0" err="1">
                <a:solidFill>
                  <a:schemeClr val="tx2">
                    <a:lumMod val="75000"/>
                  </a:schemeClr>
                </a:solidFill>
              </a:rPr>
              <a:t>thời</a:t>
            </a:r>
            <a:r>
              <a:rPr lang="es-ES_tradnl" dirty="0">
                <a:solidFill>
                  <a:schemeClr val="tx2">
                    <a:lumMod val="75000"/>
                  </a:schemeClr>
                </a:solidFill>
              </a:rPr>
              <a:t> </a:t>
            </a:r>
            <a:r>
              <a:rPr lang="es-ES_tradnl" dirty="0" err="1">
                <a:solidFill>
                  <a:schemeClr val="tx2">
                    <a:lumMod val="75000"/>
                  </a:schemeClr>
                </a:solidFill>
              </a:rPr>
              <a:t>gian</a:t>
            </a:r>
            <a:r>
              <a:rPr lang="es-ES_tradnl" dirty="0">
                <a:solidFill>
                  <a:schemeClr val="tx2">
                    <a:lumMod val="75000"/>
                  </a:schemeClr>
                </a:solidFill>
              </a:rPr>
              <a:t> </a:t>
            </a:r>
            <a:r>
              <a:rPr lang="es-ES_tradnl" dirty="0" err="1">
                <a:solidFill>
                  <a:schemeClr val="tx2">
                    <a:lumMod val="75000"/>
                  </a:schemeClr>
                </a:solidFill>
              </a:rPr>
              <a:t>xem</a:t>
            </a:r>
            <a:r>
              <a:rPr lang="es-ES_tradnl" dirty="0">
                <a:solidFill>
                  <a:schemeClr val="tx2">
                    <a:lumMod val="75000"/>
                  </a:schemeClr>
                </a:solidFill>
              </a:rPr>
              <a:t> </a:t>
            </a:r>
            <a:r>
              <a:rPr lang="es-ES_tradnl" dirty="0" err="1">
                <a:solidFill>
                  <a:schemeClr val="tx2">
                    <a:lumMod val="75000"/>
                  </a:schemeClr>
                </a:solidFill>
              </a:rPr>
              <a:t>xét</a:t>
            </a:r>
            <a:r>
              <a:rPr lang="es-ES_tradnl" dirty="0">
                <a:solidFill>
                  <a:schemeClr val="tx2">
                    <a:lumMod val="75000"/>
                  </a:schemeClr>
                </a:solidFill>
              </a:rPr>
              <a:t>, </a:t>
            </a:r>
            <a:r>
              <a:rPr lang="es-ES_tradnl" dirty="0" err="1">
                <a:solidFill>
                  <a:schemeClr val="tx2">
                    <a:lumMod val="75000"/>
                  </a:schemeClr>
                </a:solidFill>
              </a:rPr>
              <a:t>cấp</a:t>
            </a:r>
            <a:r>
              <a:rPr lang="es-ES_tradnl" dirty="0">
                <a:solidFill>
                  <a:schemeClr val="tx2">
                    <a:lumMod val="75000"/>
                  </a:schemeClr>
                </a:solidFill>
              </a:rPr>
              <a:t> </a:t>
            </a:r>
            <a:r>
              <a:rPr lang="es-ES_tradnl" dirty="0" err="1">
                <a:solidFill>
                  <a:schemeClr val="tx2">
                    <a:lumMod val="75000"/>
                  </a:schemeClr>
                </a:solidFill>
              </a:rPr>
              <a:t>lại</a:t>
            </a:r>
            <a:r>
              <a:rPr lang="es-ES_tradnl" dirty="0">
                <a:solidFill>
                  <a:schemeClr val="tx2">
                    <a:lumMod val="75000"/>
                  </a:schemeClr>
                </a:solidFill>
              </a:rPr>
              <a:t> </a:t>
            </a:r>
            <a:r>
              <a:rPr lang="es-ES_tradnl" dirty="0" err="1">
                <a:solidFill>
                  <a:schemeClr val="tx2">
                    <a:lumMod val="75000"/>
                  </a:schemeClr>
                </a:solidFill>
              </a:rPr>
              <a:t>Quyết</a:t>
            </a:r>
            <a:r>
              <a:rPr lang="es-ES_tradnl" dirty="0">
                <a:solidFill>
                  <a:schemeClr val="tx2">
                    <a:lumMod val="75000"/>
                  </a:schemeClr>
                </a:solidFill>
              </a:rPr>
              <a:t> </a:t>
            </a:r>
            <a:r>
              <a:rPr lang="es-ES_tradnl" dirty="0" err="1">
                <a:solidFill>
                  <a:schemeClr val="tx2">
                    <a:lumMod val="75000"/>
                  </a:schemeClr>
                </a:solidFill>
              </a:rPr>
              <a:t>định</a:t>
            </a:r>
            <a:r>
              <a:rPr lang="es-ES_tradnl" dirty="0">
                <a:solidFill>
                  <a:schemeClr val="tx2">
                    <a:lumMod val="75000"/>
                  </a:schemeClr>
                </a:solidFill>
              </a:rPr>
              <a:t> </a:t>
            </a:r>
            <a:r>
              <a:rPr lang="es-ES_tradnl" dirty="0" err="1">
                <a:solidFill>
                  <a:schemeClr val="tx2">
                    <a:lumMod val="75000"/>
                  </a:schemeClr>
                </a:solidFill>
              </a:rPr>
              <a:t>xuống</a:t>
            </a:r>
            <a:r>
              <a:rPr lang="es-ES_tradnl" dirty="0">
                <a:solidFill>
                  <a:schemeClr val="tx2">
                    <a:lumMod val="75000"/>
                  </a:schemeClr>
                </a:solidFill>
              </a:rPr>
              <a:t> </a:t>
            </a:r>
            <a:r>
              <a:rPr lang="es-ES_tradnl" dirty="0" err="1">
                <a:solidFill>
                  <a:schemeClr val="tx2">
                    <a:lumMod val="75000"/>
                  </a:schemeClr>
                </a:solidFill>
              </a:rPr>
              <a:t>còn</a:t>
            </a:r>
            <a:r>
              <a:rPr lang="es-ES_tradnl" dirty="0">
                <a:solidFill>
                  <a:schemeClr val="tx2">
                    <a:lumMod val="75000"/>
                  </a:schemeClr>
                </a:solidFill>
              </a:rPr>
              <a:t> 10 </a:t>
            </a:r>
            <a:r>
              <a:rPr lang="es-ES_tradnl" dirty="0" err="1">
                <a:solidFill>
                  <a:schemeClr val="tx2">
                    <a:lumMod val="75000"/>
                  </a:schemeClr>
                </a:solidFill>
              </a:rPr>
              <a:t>ngày</a:t>
            </a:r>
            <a:r>
              <a:rPr lang="es-ES_tradnl" dirty="0">
                <a:solidFill>
                  <a:schemeClr val="tx2">
                    <a:lumMod val="75000"/>
                  </a:schemeClr>
                </a:solidFill>
              </a:rPr>
              <a:t> </a:t>
            </a:r>
            <a:r>
              <a:rPr lang="es-ES_tradnl" dirty="0" err="1">
                <a:solidFill>
                  <a:schemeClr val="tx2">
                    <a:lumMod val="75000"/>
                  </a:schemeClr>
                </a:solidFill>
              </a:rPr>
              <a:t>làm</a:t>
            </a:r>
            <a:r>
              <a:rPr lang="es-ES_tradnl" dirty="0">
                <a:solidFill>
                  <a:schemeClr val="tx2">
                    <a:lumMod val="75000"/>
                  </a:schemeClr>
                </a:solidFill>
              </a:rPr>
              <a:t> </a:t>
            </a:r>
            <a:r>
              <a:rPr lang="es-ES_tradnl" dirty="0" err="1">
                <a:solidFill>
                  <a:schemeClr val="tx2">
                    <a:lumMod val="75000"/>
                  </a:schemeClr>
                </a:solidFill>
              </a:rPr>
              <a:t>việc</a:t>
            </a:r>
            <a:r>
              <a:rPr lang="es-ES_tradnl" dirty="0">
                <a:solidFill>
                  <a:schemeClr val="tx2">
                    <a:lumMod val="75000"/>
                  </a:schemeClr>
                </a:solidFill>
              </a:rPr>
              <a:t> </a:t>
            </a:r>
            <a:r>
              <a:rPr lang="es-ES_tradnl" dirty="0" err="1">
                <a:solidFill>
                  <a:schemeClr val="tx2">
                    <a:lumMod val="75000"/>
                  </a:schemeClr>
                </a:solidFill>
              </a:rPr>
              <a:t>thay</a:t>
            </a:r>
            <a:r>
              <a:rPr lang="es-ES_tradnl" dirty="0">
                <a:solidFill>
                  <a:schemeClr val="tx2">
                    <a:lumMod val="75000"/>
                  </a:schemeClr>
                </a:solidFill>
              </a:rPr>
              <a:t> vì 15 </a:t>
            </a:r>
            <a:r>
              <a:rPr lang="es-ES_tradnl" dirty="0" err="1">
                <a:solidFill>
                  <a:schemeClr val="tx2">
                    <a:lumMod val="75000"/>
                  </a:schemeClr>
                </a:solidFill>
              </a:rPr>
              <a:t>ngày</a:t>
            </a:r>
            <a:r>
              <a:rPr lang="es-ES_tradnl" dirty="0">
                <a:solidFill>
                  <a:schemeClr val="tx2">
                    <a:lumMod val="75000"/>
                  </a:schemeClr>
                </a:solidFill>
              </a:rPr>
              <a:t> </a:t>
            </a:r>
            <a:r>
              <a:rPr lang="es-ES_tradnl" dirty="0" err="1">
                <a:solidFill>
                  <a:schemeClr val="tx2">
                    <a:lumMod val="75000"/>
                  </a:schemeClr>
                </a:solidFill>
              </a:rPr>
              <a:t>làm</a:t>
            </a:r>
            <a:r>
              <a:rPr lang="es-ES_tradnl" dirty="0">
                <a:solidFill>
                  <a:schemeClr val="tx2">
                    <a:lumMod val="75000"/>
                  </a:schemeClr>
                </a:solidFill>
              </a:rPr>
              <a:t> </a:t>
            </a:r>
            <a:r>
              <a:rPr lang="es-ES_tradnl" dirty="0" err="1">
                <a:solidFill>
                  <a:schemeClr val="tx2">
                    <a:lumMod val="75000"/>
                  </a:schemeClr>
                </a:solidFill>
              </a:rPr>
              <a:t>việc</a:t>
            </a:r>
            <a:r>
              <a:rPr lang="es-ES_tradnl" i="1" dirty="0">
                <a:solidFill>
                  <a:schemeClr val="tx2">
                    <a:lumMod val="75000"/>
                  </a:schemeClr>
                </a:solidFill>
              </a:rPr>
              <a:t>.</a:t>
            </a:r>
            <a:endParaRPr lang="en-US" dirty="0">
              <a:solidFill>
                <a:schemeClr val="tx2">
                  <a:lumMod val="75000"/>
                </a:schemeClr>
              </a:solidFill>
            </a:endParaRPr>
          </a:p>
        </p:txBody>
      </p:sp>
    </p:spTree>
    <p:extLst>
      <p:ext uri="{BB962C8B-B14F-4D97-AF65-F5344CB8AC3E}">
        <p14:creationId xmlns="" xmlns:p14="http://schemas.microsoft.com/office/powerpoint/2010/main" val="2323047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96260" y="3581705"/>
            <a:ext cx="8398775" cy="2290575"/>
          </a:xfrm>
        </p:spPr>
        <p:txBody>
          <a:bodyPr/>
          <a:lstStyle/>
          <a:p>
            <a:pPr marL="0" indent="0" algn="ctr">
              <a:buNone/>
            </a:pPr>
            <a:r>
              <a:rPr lang="es-ES_tradnl" b="1" dirty="0">
                <a:solidFill>
                  <a:srgbClr val="FF0000"/>
                </a:solidFill>
                <a:latin typeface="Times New Roman" panose="02020603050405020304" pitchFamily="18" charset="0"/>
                <a:cs typeface="Times New Roman" panose="02020603050405020304" pitchFamily="18" charset="0"/>
              </a:rPr>
              <a:t>III. </a:t>
            </a:r>
            <a:r>
              <a:rPr lang="es-ES_tradnl" b="1" dirty="0" smtClean="0">
                <a:solidFill>
                  <a:srgbClr val="FF0000"/>
                </a:solidFill>
                <a:latin typeface="Times New Roman" panose="02020603050405020304" pitchFamily="18" charset="0"/>
                <a:cs typeface="Times New Roman" panose="02020603050405020304" pitchFamily="18" charset="0"/>
              </a:rPr>
              <a:t>THỦ </a:t>
            </a:r>
            <a:r>
              <a:rPr lang="es-ES_tradnl" b="1" dirty="0">
                <a:solidFill>
                  <a:srgbClr val="FF0000"/>
                </a:solidFill>
                <a:latin typeface="Times New Roman" panose="02020603050405020304" pitchFamily="18" charset="0"/>
                <a:cs typeface="Times New Roman" panose="02020603050405020304" pitchFamily="18" charset="0"/>
              </a:rPr>
              <a:t>TỤC CẤP ĐĂNG KÝ CUNG CẤP DỊCH VỤ TRÒ CHƠI ĐIỆN TỬ G2, G3, G4 VÀ THỦ TỤC THÔNG BÁO </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601666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1425" y="527605"/>
            <a:ext cx="6710785" cy="6108199"/>
          </a:xfrm>
        </p:spPr>
        <p:txBody>
          <a:bodyPr>
            <a:normAutofit lnSpcReduction="10000"/>
          </a:bodyPr>
          <a:lstStyle/>
          <a:p>
            <a:pPr marL="514350" indent="-514350" algn="just">
              <a:lnSpc>
                <a:spcPct val="150000"/>
              </a:lnSpc>
              <a:buAutoNum type="arabicPeriod"/>
            </a:pPr>
            <a:r>
              <a:rPr lang="es-ES_tradnl" b="1" dirty="0" err="1" smtClean="0">
                <a:solidFill>
                  <a:srgbClr val="FF0000"/>
                </a:solidFill>
                <a:latin typeface="Times New Roman" panose="02020603050405020304" pitchFamily="18" charset="0"/>
                <a:cs typeface="Times New Roman" panose="02020603050405020304" pitchFamily="18" charset="0"/>
              </a:rPr>
              <a:t>Vê</a:t>
            </a:r>
            <a:r>
              <a:rPr lang="es-ES_tradnl" b="1" dirty="0" smtClean="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điều</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smtClean="0">
                <a:solidFill>
                  <a:srgbClr val="FF0000"/>
                </a:solidFill>
                <a:latin typeface="Times New Roman" panose="02020603050405020304" pitchFamily="18" charset="0"/>
                <a:cs typeface="Times New Roman" panose="02020603050405020304" pitchFamily="18" charset="0"/>
              </a:rPr>
              <a:t>kiện</a:t>
            </a:r>
            <a:r>
              <a:rPr lang="es-ES_tradnl" b="1" dirty="0" smtClean="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cấp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Giấy</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chứng</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smtClean="0">
                <a:solidFill>
                  <a:srgbClr val="FF0000"/>
                </a:solidFill>
                <a:latin typeface="Times New Roman" panose="02020603050405020304" pitchFamily="18" charset="0"/>
                <a:cs typeface="Times New Roman" panose="02020603050405020304" pitchFamily="18" charset="0"/>
              </a:rPr>
              <a:t>nhận</a:t>
            </a:r>
            <a:endParaRPr lang="es-ES_tradnl" b="1"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buFontTx/>
              <a:buChar char="-"/>
            </a:pP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điều</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kiện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Có</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sự</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chịu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trách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nhiệm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về</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quản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lý</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marL="0" indent="0" algn="just">
              <a:lnSpc>
                <a:spcPct val="150000"/>
              </a:lnSpc>
              <a:buNone/>
            </a:pPr>
            <a:r>
              <a:rPr lang="en-US" dirty="0" smtClean="0">
                <a:solidFill>
                  <a:srgbClr val="FF0000"/>
                </a:solidFill>
                <a:latin typeface="Times New Roman" panose="02020603050405020304" pitchFamily="18" charset="0"/>
                <a:cs typeface="Times New Roman" panose="02020603050405020304" pitchFamily="18" charset="0"/>
              </a:rPr>
              <a:t>2. </a:t>
            </a:r>
            <a:r>
              <a:rPr lang="es-ES_tradnl" b="1" dirty="0" err="1">
                <a:solidFill>
                  <a:srgbClr val="FF0000"/>
                </a:solidFill>
                <a:latin typeface="Times New Roman" panose="02020603050405020304" pitchFamily="18" charset="0"/>
                <a:cs typeface="Times New Roman" panose="02020603050405020304" pitchFamily="18" charset="0"/>
              </a:rPr>
              <a:t>Về</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thành</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phần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hồ</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sơ</a:t>
            </a:r>
            <a:endParaRPr lang="en-US"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Sơ</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yếu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lý</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sự</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chịu</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trách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nhiệm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quản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lý</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hoạt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động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i="1"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algn="just">
              <a:lnSpc>
                <a:spcPct val="150000"/>
              </a:lnSpc>
            </a:pP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Chỉ</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yêu</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cầu</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nộp</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dirty="0">
                <a:solidFill>
                  <a:schemeClr val="tx2">
                    <a:lumMod val="75000"/>
                  </a:schemeClr>
                </a:solidFill>
                <a:latin typeface="Times New Roman" panose="02020603050405020304" pitchFamily="18" charset="0"/>
                <a:cs typeface="Times New Roman" panose="02020603050405020304" pitchFamily="18" charset="0"/>
              </a:rPr>
              <a:t> sao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hợp</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lệ</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giấy</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đăng</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ký</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kinh</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doanh</a:t>
            </a:r>
            <a:endParaRPr lang="es-ES_tradnl"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202786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5" y="222195"/>
            <a:ext cx="7016195" cy="1221640"/>
          </a:xfrm>
        </p:spPr>
        <p:txBody>
          <a:bodyPr>
            <a:noAutofit/>
          </a:bodyPr>
          <a:lstStyle/>
          <a:p>
            <a:r>
              <a:rPr lang="es-ES_tradnl" sz="2800" b="1" dirty="0">
                <a:solidFill>
                  <a:srgbClr val="FF0000"/>
                </a:solidFill>
                <a:latin typeface="Times New Roman" panose="02020603050405020304" pitchFamily="18" charset="0"/>
                <a:cs typeface="Times New Roman" panose="02020603050405020304" pitchFamily="18" charset="0"/>
              </a:rPr>
              <a:t>3. </a:t>
            </a:r>
            <a:r>
              <a:rPr lang="es-ES_tradnl" sz="2800" b="1" dirty="0" err="1" smtClean="0">
                <a:solidFill>
                  <a:srgbClr val="FF0000"/>
                </a:solidFill>
                <a:latin typeface="Times New Roman" panose="02020603050405020304" pitchFamily="18" charset="0"/>
                <a:cs typeface="Times New Roman" panose="02020603050405020304" pitchFamily="18" charset="0"/>
              </a:rPr>
              <a:t>Thành</a:t>
            </a:r>
            <a:r>
              <a:rPr lang="es-ES_tradnl" sz="2800" b="1" dirty="0" smtClean="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phần</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hồ</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sơ</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đề</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nghị</a:t>
            </a:r>
            <a:r>
              <a:rPr lang="es-ES_tradnl" sz="2800" b="1" i="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cấp</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sửa</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đổi</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bổ</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sung</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cấp</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lại</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giấy</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chứng</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nhận</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Thông</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báo</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cung</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cấp</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dịch</a:t>
            </a:r>
            <a:r>
              <a:rPr lang="es-ES_tradnl" sz="2800" b="1" dirty="0">
                <a:solidFill>
                  <a:srgbClr val="FF0000"/>
                </a:solidFill>
                <a:latin typeface="Times New Roman" panose="02020603050405020304" pitchFamily="18" charset="0"/>
                <a:cs typeface="Times New Roman" panose="02020603050405020304" pitchFamily="18" charset="0"/>
              </a:rPr>
              <a:t> </a:t>
            </a:r>
            <a:r>
              <a:rPr lang="es-ES_tradnl" sz="2800" b="1" dirty="0" err="1">
                <a:solidFill>
                  <a:srgbClr val="FF0000"/>
                </a:solidFill>
                <a:latin typeface="Times New Roman" panose="02020603050405020304" pitchFamily="18" charset="0"/>
                <a:cs typeface="Times New Roman" panose="02020603050405020304" pitchFamily="18" charset="0"/>
              </a:rPr>
              <a:t>vu</a:t>
            </a:r>
            <a:r>
              <a:rPr lang="es-ES_tradnl" sz="2800" b="1" dirty="0">
                <a:solidFill>
                  <a:srgbClr val="FF0000"/>
                </a:solidFill>
                <a:latin typeface="Times New Roman" panose="02020603050405020304" pitchFamily="18" charset="0"/>
                <a:cs typeface="Times New Roman" panose="02020603050405020304" pitchFamily="18" charset="0"/>
              </a:rPr>
              <a:t>̣ G2, G3, G4:</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2127805" y="1596540"/>
            <a:ext cx="7016195" cy="4886560"/>
          </a:xfrm>
        </p:spPr>
        <p:txBody>
          <a:bodyPr>
            <a:noAutofit/>
          </a:bodyPr>
          <a:lstStyle/>
          <a:p>
            <a:pPr algn="just">
              <a:lnSpc>
                <a:spcPct val="140000"/>
              </a:lnSpc>
            </a:pPr>
            <a:r>
              <a:rPr lang="es-ES_tradnl" sz="2250"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sz="225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bỏ</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smtClean="0">
                <a:solidFill>
                  <a:schemeClr val="tx2">
                    <a:lumMod val="75000"/>
                  </a:schemeClr>
                </a:solidFill>
                <a:latin typeface="Times New Roman" panose="02020603050405020304" pitchFamily="18" charset="0"/>
                <a:cs typeface="Times New Roman" panose="02020603050405020304" pitchFamily="18" charset="0"/>
              </a:rPr>
              <a:t>"</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sao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nhận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đã</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endParaRPr lang="en-US" sz="2250" dirty="0">
              <a:solidFill>
                <a:schemeClr val="tx2">
                  <a:lumMod val="75000"/>
                </a:schemeClr>
              </a:solidFill>
              <a:latin typeface="Times New Roman" panose="02020603050405020304" pitchFamily="18" charset="0"/>
              <a:cs typeface="Times New Roman" panose="02020603050405020304" pitchFamily="18" charset="0"/>
            </a:endParaRPr>
          </a:p>
          <a:p>
            <a:pPr algn="just">
              <a:lnSpc>
                <a:spcPct val="140000"/>
              </a:lnSpc>
            </a:pPr>
            <a:r>
              <a:rPr lang="es-ES_tradnl" sz="2250"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sz="225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bo</a:t>
            </a:r>
            <a:r>
              <a:rPr lang="es-ES_tradnl" sz="2250" dirty="0">
                <a:solidFill>
                  <a:schemeClr val="tx2">
                    <a:lumMod val="75000"/>
                  </a:schemeClr>
                </a:solidFill>
                <a:latin typeface="Times New Roman" panose="02020603050405020304" pitchFamily="18" charset="0"/>
                <a:cs typeface="Times New Roman" panose="02020603050405020304" pitchFamily="18" charset="0"/>
              </a:rPr>
              <a:t>̉ 02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thành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phần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hô</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sơ</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gồm</a:t>
            </a:r>
            <a:r>
              <a:rPr lang="es-ES_tradnl" sz="2250" dirty="0">
                <a:solidFill>
                  <a:schemeClr val="tx2">
                    <a:lumMod val="75000"/>
                  </a:schemeClr>
                </a:solidFill>
                <a:latin typeface="Times New Roman" panose="02020603050405020304" pitchFamily="18" charset="0"/>
                <a:cs typeface="Times New Roman" panose="02020603050405020304" pitchFamily="18" charset="0"/>
              </a:rPr>
              <a:t>:</a:t>
            </a:r>
            <a:endParaRPr lang="en-US" sz="2250" dirty="0">
              <a:solidFill>
                <a:schemeClr val="tx2">
                  <a:lumMod val="75000"/>
                </a:schemeClr>
              </a:solidFill>
              <a:latin typeface="Times New Roman" panose="02020603050405020304" pitchFamily="18" charset="0"/>
              <a:cs typeface="Times New Roman" panose="02020603050405020304" pitchFamily="18" charset="0"/>
            </a:endParaRPr>
          </a:p>
          <a:p>
            <a:pPr lvl="1" algn="just">
              <a:lnSpc>
                <a:spcPct val="140000"/>
              </a:lnSpc>
            </a:pPr>
            <a:r>
              <a:rPr lang="es-ES_tradnl" sz="2250" dirty="0" err="1" smtClean="0">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a:solidFill>
                  <a:schemeClr val="tx2">
                    <a:lumMod val="75000"/>
                  </a:schemeClr>
                </a:solidFill>
                <a:latin typeface="Times New Roman" panose="02020603050405020304" pitchFamily="18" charset="0"/>
                <a:cs typeface="Times New Roman" panose="02020603050405020304" pitchFamily="18" charset="0"/>
              </a:rPr>
              <a:t>sao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nhận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đăng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ký</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sz="2250" dirty="0">
                <a:solidFill>
                  <a:schemeClr val="tx2">
                    <a:lumMod val="75000"/>
                  </a:schemeClr>
                </a:solidFill>
                <a:latin typeface="Times New Roman" panose="02020603050405020304" pitchFamily="18" charset="0"/>
                <a:cs typeface="Times New Roman" panose="02020603050405020304" pitchFamily="18" charset="0"/>
              </a:rPr>
              <a:t>;</a:t>
            </a:r>
            <a:endParaRPr lang="en-US" sz="2250" dirty="0">
              <a:solidFill>
                <a:schemeClr val="tx2">
                  <a:lumMod val="75000"/>
                </a:schemeClr>
              </a:solidFill>
              <a:latin typeface="Times New Roman" panose="02020603050405020304" pitchFamily="18" charset="0"/>
              <a:cs typeface="Times New Roman" panose="02020603050405020304" pitchFamily="18" charset="0"/>
            </a:endParaRPr>
          </a:p>
          <a:p>
            <a:pPr lvl="1" algn="just">
              <a:lnSpc>
                <a:spcPct val="140000"/>
              </a:lnSpc>
            </a:pPr>
            <a:r>
              <a:rPr lang="es-ES_tradnl" sz="2250" dirty="0" err="1" smtClean="0">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a:solidFill>
                  <a:schemeClr val="tx2">
                    <a:lumMod val="75000"/>
                  </a:schemeClr>
                </a:solidFill>
                <a:latin typeface="Times New Roman" panose="02020603050405020304" pitchFamily="18" charset="0"/>
                <a:cs typeface="Times New Roman" panose="02020603050405020304" pitchFamily="18" charset="0"/>
              </a:rPr>
              <a:t>sao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có</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thực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tờ</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nhận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quyền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pháp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và</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văn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thỏa</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thuận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cho</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doanh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nghiệp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phát</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hành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tại</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Việt</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Nam</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Trường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tờ</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nhận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hoặc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văn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thỏa</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thuận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thực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hiện</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bằng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tiếng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nước</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ngoài</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doanh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nghiệp</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phải</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sang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tiếng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Việt</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có</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chứng</a:t>
            </a:r>
            <a:r>
              <a:rPr lang="es-ES_tradnl" sz="2250" dirty="0">
                <a:solidFill>
                  <a:schemeClr val="tx2">
                    <a:lumMod val="75000"/>
                  </a:schemeClr>
                </a:solidFill>
                <a:latin typeface="Times New Roman" panose="02020603050405020304" pitchFamily="18" charset="0"/>
                <a:cs typeface="Times New Roman" panose="02020603050405020304" pitchFamily="18" charset="0"/>
              </a:rPr>
              <a:t> </a:t>
            </a:r>
            <a:r>
              <a:rPr lang="es-ES_tradnl" sz="2250" dirty="0" err="1">
                <a:solidFill>
                  <a:schemeClr val="tx2">
                    <a:lumMod val="75000"/>
                  </a:schemeClr>
                </a:solidFill>
                <a:latin typeface="Times New Roman" panose="02020603050405020304" pitchFamily="18" charset="0"/>
                <a:cs typeface="Times New Roman" panose="02020603050405020304" pitchFamily="18" charset="0"/>
              </a:rPr>
              <a:t>thực</a:t>
            </a:r>
            <a:r>
              <a:rPr lang="es-ES_tradnl" sz="2250" dirty="0">
                <a:solidFill>
                  <a:schemeClr val="tx2">
                    <a:lumMod val="75000"/>
                  </a:schemeClr>
                </a:solidFill>
                <a:latin typeface="Times New Roman" panose="02020603050405020304" pitchFamily="18" charset="0"/>
                <a:cs typeface="Times New Roman" panose="02020603050405020304" pitchFamily="18" charset="0"/>
              </a:rPr>
              <a:t>.</a:t>
            </a:r>
            <a:endParaRPr lang="en-US" sz="2250"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87171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4" y="69490"/>
            <a:ext cx="7016195" cy="1068935"/>
          </a:xfrm>
        </p:spPr>
        <p:txBody>
          <a:bodyPr>
            <a:normAutofit fontScale="90000"/>
          </a:bodyPr>
          <a:lstStyle/>
          <a:p>
            <a:r>
              <a:rPr lang="es-ES_tradnl" b="1" dirty="0">
                <a:solidFill>
                  <a:srgbClr val="FF0000"/>
                </a:solidFill>
                <a:latin typeface="Times New Roman" panose="02020603050405020304" pitchFamily="18" charset="0"/>
                <a:cs typeface="Times New Roman" panose="02020603050405020304" pitchFamily="18" charset="0"/>
              </a:rPr>
              <a:t>4. </a:t>
            </a:r>
            <a:r>
              <a:rPr lang="es-ES_tradnl" b="1" dirty="0" err="1">
                <a:solidFill>
                  <a:srgbClr val="FF0000"/>
                </a:solidFill>
                <a:latin typeface="Times New Roman" panose="02020603050405020304" pitchFamily="18" charset="0"/>
                <a:cs typeface="Times New Roman" panose="02020603050405020304" pitchFamily="18" charset="0"/>
              </a:rPr>
              <a:t>Về</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thủ</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tục</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cấp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mới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cấp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sửa</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đổi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bổ</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sung</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gia</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hạn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cấp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giấy</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phép</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3" y="1443836"/>
            <a:ext cx="7016195" cy="5344676"/>
          </a:xfrm>
        </p:spPr>
        <p:txBody>
          <a:bodyPr>
            <a:normAutofit fontScale="92500" lnSpcReduction="10000"/>
          </a:bodyPr>
          <a:lstStyle/>
          <a:p>
            <a:pPr algn="just">
              <a:lnSpc>
                <a:spcPct val="150000"/>
              </a:lnSpc>
            </a:pPr>
            <a:r>
              <a:rPr lang="es-ES_tradnl" sz="3000" dirty="0" err="1" smtClean="0">
                <a:solidFill>
                  <a:schemeClr val="tx2">
                    <a:lumMod val="75000"/>
                  </a:schemeClr>
                </a:solidFill>
                <a:latin typeface="Times New Roman" panose="02020603050405020304" pitchFamily="18" charset="0"/>
                <a:cs typeface="Times New Roman" panose="02020603050405020304" pitchFamily="18" charset="0"/>
              </a:rPr>
              <a:t>Cắt</a:t>
            </a:r>
            <a:r>
              <a:rPr lang="es-ES_tradnl" sz="30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bo</a:t>
            </a:r>
            <a:r>
              <a:rPr lang="es-ES_tradnl" sz="3000" dirty="0">
                <a:solidFill>
                  <a:schemeClr val="tx2">
                    <a:lumMod val="75000"/>
                  </a:schemeClr>
                </a:solidFill>
                <a:latin typeface="Times New Roman" panose="02020603050405020304" pitchFamily="18" charset="0"/>
                <a:cs typeface="Times New Roman" panose="02020603050405020304" pitchFamily="18" charset="0"/>
              </a:rPr>
              <a:t>̉ 01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thu</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tục</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gồm</a:t>
            </a:r>
            <a:r>
              <a:rPr lang="es-ES_tradnl" sz="3000" dirty="0">
                <a:solidFill>
                  <a:schemeClr val="tx2">
                    <a:lumMod val="75000"/>
                  </a:schemeClr>
                </a:solidFill>
                <a:latin typeface="Times New Roman" panose="02020603050405020304" pitchFamily="18" charset="0"/>
                <a:cs typeface="Times New Roman" panose="02020603050405020304" pitchFamily="18" charset="0"/>
              </a:rPr>
              <a:t>:</a:t>
            </a:r>
            <a:endParaRPr lang="en-US" sz="3000" dirty="0">
              <a:solidFill>
                <a:schemeClr val="tx2">
                  <a:lumMod val="75000"/>
                </a:schemeClr>
              </a:solidFill>
              <a:latin typeface="Times New Roman" panose="02020603050405020304" pitchFamily="18" charset="0"/>
              <a:cs typeface="Times New Roman" panose="02020603050405020304" pitchFamily="18" charset="0"/>
            </a:endParaRPr>
          </a:p>
          <a:p>
            <a:pPr lvl="1" algn="just">
              <a:lnSpc>
                <a:spcPct val="150000"/>
              </a:lnSpc>
            </a:pPr>
            <a:r>
              <a:rPr lang="es-ES_tradnl" sz="3000" dirty="0" err="1" smtClean="0">
                <a:solidFill>
                  <a:schemeClr val="tx2">
                    <a:lumMod val="75000"/>
                  </a:schemeClr>
                </a:solidFill>
                <a:latin typeface="Times New Roman" panose="02020603050405020304" pitchFamily="18" charset="0"/>
                <a:cs typeface="Times New Roman" panose="02020603050405020304" pitchFamily="18" charset="0"/>
              </a:rPr>
              <a:t>Thủ</a:t>
            </a:r>
            <a:r>
              <a:rPr lang="es-ES_tradnl" sz="30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tục</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báo</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đối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với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trường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trước</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chính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thức</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sz="3000" dirty="0">
                <a:solidFill>
                  <a:schemeClr val="tx2">
                    <a:lumMod val="75000"/>
                  </a:schemeClr>
                </a:solidFill>
                <a:latin typeface="Times New Roman" panose="02020603050405020304" pitchFamily="18" charset="0"/>
                <a:cs typeface="Times New Roman" panose="02020603050405020304" pitchFamily="18" charset="0"/>
              </a:rPr>
              <a:t> 10 </a:t>
            </a:r>
            <a:r>
              <a:rPr lang="es-ES_tradnl" sz="3000" dirty="0" err="1" smtClean="0">
                <a:solidFill>
                  <a:schemeClr val="tx2">
                    <a:lumMod val="75000"/>
                  </a:schemeClr>
                </a:solidFill>
                <a:latin typeface="Times New Roman" panose="02020603050405020304" pitchFamily="18" charset="0"/>
                <a:cs typeface="Times New Roman" panose="02020603050405020304" pitchFamily="18" charset="0"/>
              </a:rPr>
              <a:t>ngày</a:t>
            </a:r>
            <a:r>
              <a:rPr lang="es-ES_tradnl" sz="30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việc</a:t>
            </a:r>
            <a:r>
              <a:rPr lang="es-ES_tradnl" sz="3000" dirty="0">
                <a:solidFill>
                  <a:schemeClr val="tx2">
                    <a:lumMod val="75000"/>
                  </a:schemeClr>
                </a:solidFill>
                <a:latin typeface="Times New Roman" panose="02020603050405020304" pitchFamily="18" charset="0"/>
                <a:cs typeface="Times New Roman" panose="02020603050405020304" pitchFamily="18" charset="0"/>
              </a:rPr>
              <a:t>.</a:t>
            </a:r>
            <a:endParaRPr lang="en-US" sz="3000" dirty="0">
              <a:solidFill>
                <a:schemeClr val="tx2">
                  <a:lumMod val="75000"/>
                </a:schemeClr>
              </a:solidFill>
              <a:latin typeface="Times New Roman" panose="02020603050405020304" pitchFamily="18" charset="0"/>
              <a:cs typeface="Times New Roman" panose="02020603050405020304" pitchFamily="18" charset="0"/>
            </a:endParaRPr>
          </a:p>
          <a:p>
            <a:pPr algn="just">
              <a:lnSpc>
                <a:spcPct val="150000"/>
              </a:lnSpc>
            </a:pPr>
            <a:r>
              <a:rPr lang="es-ES_tradnl" sz="3000" dirty="0" err="1" smtClean="0">
                <a:solidFill>
                  <a:schemeClr val="tx2">
                    <a:lumMod val="75000"/>
                  </a:schemeClr>
                </a:solidFill>
                <a:latin typeface="Times New Roman" panose="02020603050405020304" pitchFamily="18" charset="0"/>
                <a:cs typeface="Times New Roman" panose="02020603050405020304" pitchFamily="18" charset="0"/>
              </a:rPr>
              <a:t>Chuyển</a:t>
            </a:r>
            <a:r>
              <a:rPr lang="es-ES_tradnl" sz="30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a:solidFill>
                  <a:schemeClr val="tx2">
                    <a:lumMod val="75000"/>
                  </a:schemeClr>
                </a:solidFill>
                <a:latin typeface="Times New Roman" panose="02020603050405020304" pitchFamily="18" charset="0"/>
                <a:cs typeface="Times New Roman" panose="02020603050405020304" pitchFamily="18" charset="0"/>
              </a:rPr>
              <a:t>01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thu</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tục</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sửa</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đổi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bô</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sung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giấy</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phép</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thành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báo</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đối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với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trường</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Thay</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đổi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trụ</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sở</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chính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doanh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nghiệp</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chuyển</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đến</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tỉnh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thành</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phố</a:t>
            </a:r>
            <a:r>
              <a:rPr lang="es-ES_tradnl" sz="3000" dirty="0">
                <a:solidFill>
                  <a:schemeClr val="tx2">
                    <a:lumMod val="75000"/>
                  </a:schemeClr>
                </a:solidFill>
                <a:latin typeface="Times New Roman" panose="02020603050405020304" pitchFamily="18" charset="0"/>
                <a:cs typeface="Times New Roman" panose="02020603050405020304" pitchFamily="18" charset="0"/>
              </a:rPr>
              <a:t> </a:t>
            </a:r>
            <a:r>
              <a:rPr lang="es-ES_tradnl" sz="3000" dirty="0" err="1">
                <a:solidFill>
                  <a:schemeClr val="tx2">
                    <a:lumMod val="75000"/>
                  </a:schemeClr>
                </a:solidFill>
                <a:latin typeface="Times New Roman" panose="02020603050405020304" pitchFamily="18" charset="0"/>
                <a:cs typeface="Times New Roman" panose="02020603050405020304" pitchFamily="18" charset="0"/>
              </a:rPr>
              <a:t>khác</a:t>
            </a:r>
            <a:r>
              <a:rPr lang="es-ES_tradnl" sz="3000" dirty="0">
                <a:solidFill>
                  <a:schemeClr val="tx2">
                    <a:lumMod val="75000"/>
                  </a:schemeClr>
                </a:solidFill>
                <a:latin typeface="Times New Roman" panose="02020603050405020304" pitchFamily="18" charset="0"/>
                <a:cs typeface="Times New Roman" panose="02020603050405020304" pitchFamily="18" charset="0"/>
              </a:rPr>
              <a:t>"</a:t>
            </a:r>
            <a:r>
              <a:rPr lang="es-ES_tradnl" sz="3000" i="1" dirty="0">
                <a:solidFill>
                  <a:schemeClr val="tx2">
                    <a:lumMod val="75000"/>
                  </a:schemeClr>
                </a:solidFill>
                <a:latin typeface="Times New Roman" panose="02020603050405020304" pitchFamily="18" charset="0"/>
                <a:cs typeface="Times New Roman" panose="02020603050405020304" pitchFamily="18" charset="0"/>
              </a:rPr>
              <a:t>.</a:t>
            </a:r>
            <a:endParaRPr lang="en-US" sz="3000"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344100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4" y="527604"/>
            <a:ext cx="7016195" cy="763525"/>
          </a:xfrm>
        </p:spPr>
        <p:txBody>
          <a:bodyPr>
            <a:normAutofit fontScale="90000"/>
          </a:bodyPr>
          <a:lstStyle/>
          <a:p>
            <a:r>
              <a:rPr lang="es-ES_tradnl" b="1" dirty="0">
                <a:solidFill>
                  <a:srgbClr val="FF0000"/>
                </a:solidFill>
                <a:latin typeface="Times New Roman" panose="02020603050405020304" pitchFamily="18" charset="0"/>
                <a:cs typeface="Times New Roman" panose="02020603050405020304" pitchFamily="18" charset="0"/>
              </a:rPr>
              <a:t>5. </a:t>
            </a:r>
            <a:r>
              <a:rPr lang="es-ES_tradnl" b="1" dirty="0" err="1">
                <a:solidFill>
                  <a:srgbClr val="FF0000"/>
                </a:solidFill>
                <a:latin typeface="Times New Roman" panose="02020603050405020304" pitchFamily="18" charset="0"/>
                <a:cs typeface="Times New Roman" panose="02020603050405020304" pitchFamily="18" charset="0"/>
              </a:rPr>
              <a:t>Rút</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ngắn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thời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gian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xử</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lý</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hồ</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sơ</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cơ</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quan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quản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lý</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nhà</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nước</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2054655"/>
            <a:ext cx="7016195" cy="4428444"/>
          </a:xfrm>
        </p:spPr>
        <p:txBody>
          <a:bodyPr>
            <a:normAutofit/>
          </a:bodyPr>
          <a:lstStyle/>
          <a:p>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Rút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ngắn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thời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gian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xem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xét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sửa</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đổi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bô</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sung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Giấy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chứng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xuống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còn</a:t>
            </a:r>
            <a:r>
              <a:rPr lang="es-ES_tradnl" dirty="0">
                <a:solidFill>
                  <a:schemeClr val="tx2">
                    <a:lumMod val="75000"/>
                  </a:schemeClr>
                </a:solidFill>
                <a:latin typeface="Times New Roman" panose="02020603050405020304" pitchFamily="18" charset="0"/>
                <a:cs typeface="Times New Roman" panose="02020603050405020304" pitchFamily="18" charset="0"/>
              </a:rPr>
              <a:t> 10 </a:t>
            </a:r>
            <a:r>
              <a:rPr lang="es-ES_tradnl" dirty="0" err="1">
                <a:solidFill>
                  <a:schemeClr val="tx2">
                    <a:lumMod val="75000"/>
                  </a:schemeClr>
                </a:solidFill>
                <a:latin typeface="Times New Roman" panose="02020603050405020304" pitchFamily="18" charset="0"/>
                <a:cs typeface="Times New Roman" panose="02020603050405020304" pitchFamily="18" charset="0"/>
              </a:rPr>
              <a:t>ngày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việc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thay</a:t>
            </a:r>
            <a:r>
              <a:rPr lang="es-ES_tradnl" dirty="0">
                <a:solidFill>
                  <a:schemeClr val="tx2">
                    <a:lumMod val="75000"/>
                  </a:schemeClr>
                </a:solidFill>
                <a:latin typeface="Times New Roman" panose="02020603050405020304" pitchFamily="18" charset="0"/>
                <a:cs typeface="Times New Roman" panose="02020603050405020304" pitchFamily="18" charset="0"/>
              </a:rPr>
              <a:t> vì 15 </a:t>
            </a:r>
            <a:r>
              <a:rPr lang="es-ES_tradnl" dirty="0" err="1">
                <a:solidFill>
                  <a:schemeClr val="tx2">
                    <a:lumMod val="75000"/>
                  </a:schemeClr>
                </a:solidFill>
                <a:latin typeface="Times New Roman" panose="02020603050405020304" pitchFamily="18" charset="0"/>
                <a:cs typeface="Times New Roman" panose="02020603050405020304" pitchFamily="18" charset="0"/>
              </a:rPr>
              <a:t>ngày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việc</a:t>
            </a:r>
            <a:r>
              <a:rPr lang="es-ES_tradnl" i="1" dirty="0" smtClean="0">
                <a:solidFill>
                  <a:schemeClr val="tx2">
                    <a:lumMod val="75000"/>
                  </a:schemeClr>
                </a:solidFill>
                <a:latin typeface="Times New Roman" panose="02020603050405020304" pitchFamily="18" charset="0"/>
                <a:cs typeface="Times New Roman" panose="02020603050405020304" pitchFamily="18" charset="0"/>
              </a:rPr>
              <a:t>.</a:t>
            </a:r>
          </a:p>
          <a:p>
            <a:pPr marL="0" indent="0">
              <a:buNone/>
            </a:pPr>
            <a:endParaRPr lang="en-US" dirty="0">
              <a:solidFill>
                <a:schemeClr val="tx2">
                  <a:lumMod val="75000"/>
                </a:schemeClr>
              </a:solidFill>
              <a:latin typeface="Times New Roman" panose="02020603050405020304" pitchFamily="18" charset="0"/>
              <a:cs typeface="Times New Roman" panose="02020603050405020304" pitchFamily="18" charset="0"/>
            </a:endParaRPr>
          </a:p>
          <a:p>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Rút</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ngắn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thời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gian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xem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xét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lại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Quyết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xuống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còn</a:t>
            </a:r>
            <a:r>
              <a:rPr lang="es-ES_tradnl" dirty="0">
                <a:solidFill>
                  <a:schemeClr val="tx2">
                    <a:lumMod val="75000"/>
                  </a:schemeClr>
                </a:solidFill>
                <a:latin typeface="Times New Roman" panose="02020603050405020304" pitchFamily="18" charset="0"/>
                <a:cs typeface="Times New Roman" panose="02020603050405020304" pitchFamily="18" charset="0"/>
              </a:rPr>
              <a:t> 10 </a:t>
            </a:r>
            <a:r>
              <a:rPr lang="es-ES_tradnl" dirty="0" err="1">
                <a:solidFill>
                  <a:schemeClr val="tx2">
                    <a:lumMod val="75000"/>
                  </a:schemeClr>
                </a:solidFill>
                <a:latin typeface="Times New Roman" panose="02020603050405020304" pitchFamily="18" charset="0"/>
                <a:cs typeface="Times New Roman" panose="02020603050405020304" pitchFamily="18" charset="0"/>
              </a:rPr>
              <a:t>ngày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việc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thay</a:t>
            </a:r>
            <a:r>
              <a:rPr lang="es-ES_tradnl" dirty="0">
                <a:solidFill>
                  <a:schemeClr val="tx2">
                    <a:lumMod val="75000"/>
                  </a:schemeClr>
                </a:solidFill>
                <a:latin typeface="Times New Roman" panose="02020603050405020304" pitchFamily="18" charset="0"/>
                <a:cs typeface="Times New Roman" panose="02020603050405020304" pitchFamily="18" charset="0"/>
              </a:rPr>
              <a:t> vì 15 </a:t>
            </a:r>
            <a:r>
              <a:rPr lang="es-ES_tradnl" dirty="0" err="1">
                <a:solidFill>
                  <a:schemeClr val="tx2">
                    <a:lumMod val="75000"/>
                  </a:schemeClr>
                </a:solidFill>
                <a:latin typeface="Times New Roman" panose="02020603050405020304" pitchFamily="18" charset="0"/>
                <a:cs typeface="Times New Roman" panose="02020603050405020304" pitchFamily="18" charset="0"/>
              </a:rPr>
              <a:t>ngày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làm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việc</a:t>
            </a:r>
            <a:r>
              <a:rPr lang="es-ES_tradnl" i="1" dirty="0">
                <a:solidFill>
                  <a:schemeClr val="tx2">
                    <a:lumMod val="75000"/>
                  </a:schemeClr>
                </a:solidFill>
                <a:latin typeface="Times New Roman" panose="02020603050405020304" pitchFamily="18" charset="0"/>
                <a:cs typeface="Times New Roman" panose="02020603050405020304" pitchFamily="18" charset="0"/>
              </a:rPr>
              <a:t>.</a:t>
            </a:r>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270406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739540" y="527604"/>
            <a:ext cx="6252669" cy="5344676"/>
          </a:xfrm>
        </p:spPr>
        <p:txBody>
          <a:bodyPr>
            <a:normAutofit/>
          </a:bodyPr>
          <a:lstStyle/>
          <a:p>
            <a:r>
              <a:rPr lang="es-ES_tradnl" b="1" dirty="0">
                <a:solidFill>
                  <a:srgbClr val="FF0000"/>
                </a:solidFill>
                <a:latin typeface="Times New Roman" panose="02020603050405020304" pitchFamily="18" charset="0"/>
                <a:cs typeface="Times New Roman" panose="02020603050405020304" pitchFamily="18" charset="0"/>
              </a:rPr>
              <a:t>6.  </a:t>
            </a:r>
            <a:r>
              <a:rPr lang="es-ES_tradnl" b="1" dirty="0" err="1">
                <a:solidFill>
                  <a:srgbClr val="FF0000"/>
                </a:solidFill>
                <a:latin typeface="Times New Roman" panose="02020603050405020304" pitchFamily="18" charset="0"/>
                <a:cs typeface="Times New Roman" panose="02020603050405020304" pitchFamily="18" charset="0"/>
              </a:rPr>
              <a:t>Bổ</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sung</a:t>
            </a:r>
            <a:r>
              <a:rPr lang="es-ES_tradnl" b="1" dirty="0">
                <a:solidFill>
                  <a:srgbClr val="FF0000"/>
                </a:solidFill>
                <a:latin typeface="Times New Roman" panose="02020603050405020304" pitchFamily="18" charset="0"/>
                <a:cs typeface="Times New Roman" panose="02020603050405020304" pitchFamily="18" charset="0"/>
              </a:rPr>
              <a:t> </a:t>
            </a:r>
            <a:r>
              <a:rPr lang="vi-VN" b="1" dirty="0">
                <a:solidFill>
                  <a:srgbClr val="FF0000"/>
                </a:solidFill>
                <a:latin typeface="Times New Roman" panose="02020603050405020304" pitchFamily="18" charset="0"/>
                <a:cs typeface="Times New Roman" panose="02020603050405020304" pitchFamily="18" charset="0"/>
              </a:rPr>
              <a:t>Điều 32k Nghị định </a:t>
            </a:r>
            <a:r>
              <a:rPr lang="es-ES_tradnl" b="1" dirty="0">
                <a:solidFill>
                  <a:srgbClr val="FF0000"/>
                </a:solidFill>
                <a:latin typeface="Times New Roman" panose="02020603050405020304" pitchFamily="18" charset="0"/>
                <a:cs typeface="Times New Roman" panose="02020603050405020304" pitchFamily="18" charset="0"/>
              </a:rPr>
              <a:t>27/2018/NĐ-CP </a:t>
            </a:r>
            <a:r>
              <a:rPr lang="es-ES_tradnl" b="1" dirty="0" err="1">
                <a:solidFill>
                  <a:srgbClr val="FF0000"/>
                </a:solidFill>
                <a:latin typeface="Times New Roman" panose="02020603050405020304" pitchFamily="18" charset="0"/>
                <a:cs typeface="Times New Roman" panose="02020603050405020304" pitchFamily="18" charset="0"/>
              </a:rPr>
              <a:t>quy</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định</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và</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trình</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tự</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đình</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chỉ</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thu</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hồi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giấy</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phép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cung</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cấp</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dịch</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vụ</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trò</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chơi</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điện</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err="1">
                <a:solidFill>
                  <a:srgbClr val="FF0000"/>
                </a:solidFill>
                <a:latin typeface="Times New Roman" panose="02020603050405020304" pitchFamily="18" charset="0"/>
                <a:cs typeface="Times New Roman" panose="02020603050405020304" pitchFamily="18" charset="0"/>
              </a:rPr>
              <a:t>tử</a:t>
            </a:r>
            <a:r>
              <a:rPr lang="es-ES_tradnl" b="1" dirty="0">
                <a:solidFill>
                  <a:srgbClr val="FF0000"/>
                </a:solidFill>
                <a:latin typeface="Times New Roman" panose="02020603050405020304" pitchFamily="18" charset="0"/>
                <a:cs typeface="Times New Roman" panose="02020603050405020304" pitchFamily="18" charset="0"/>
              </a:rPr>
              <a:t> </a:t>
            </a:r>
            <a:r>
              <a:rPr lang="es-ES_tradnl" b="1" dirty="0" smtClean="0">
                <a:solidFill>
                  <a:srgbClr val="FF0000"/>
                </a:solidFill>
                <a:latin typeface="Times New Roman" panose="02020603050405020304" pitchFamily="18" charset="0"/>
                <a:cs typeface="Times New Roman" panose="02020603050405020304" pitchFamily="18" charset="0"/>
              </a:rPr>
              <a:t>G1</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614915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194345" y="0"/>
            <a:ext cx="7016195" cy="1221640"/>
          </a:xfrm>
        </p:spPr>
        <p:txBody>
          <a:bodyPr>
            <a:noAutofit/>
          </a:bodyPr>
          <a:lstStyle/>
          <a:p>
            <a:r>
              <a:rPr lang="es-ES_tradnl" sz="2800" dirty="0">
                <a:solidFill>
                  <a:srgbClr val="FF0000"/>
                </a:solidFill>
                <a:latin typeface="Times New Roman" panose="02020603050405020304" pitchFamily="18" charset="0"/>
                <a:cs typeface="Times New Roman" panose="02020603050405020304" pitchFamily="18" charset="0"/>
              </a:rPr>
              <a:t>6.1. </a:t>
            </a:r>
            <a:r>
              <a:rPr lang="es-ES_tradnl" sz="2800" dirty="0" err="1">
                <a:solidFill>
                  <a:srgbClr val="FF0000"/>
                </a:solidFill>
                <a:latin typeface="Times New Roman" panose="02020603050405020304" pitchFamily="18" charset="0"/>
                <a:cs typeface="Times New Roman" panose="02020603050405020304" pitchFamily="18" charset="0"/>
              </a:rPr>
              <a:t>Bổ</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sung</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quy</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định</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về</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đình</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chỉ</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thu</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hồi</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giấy</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phép</a:t>
            </a:r>
            <a:r>
              <a:rPr lang="es-ES_tradnl" sz="2800" dirty="0">
                <a:solidFill>
                  <a:srgbClr val="FF0000"/>
                </a:solidFill>
                <a:latin typeface="Times New Roman" panose="02020603050405020304" pitchFamily="18" charset="0"/>
                <a:cs typeface="Times New Roman" panose="02020603050405020304" pitchFamily="18" charset="0"/>
              </a:rPr>
              <a:t> do vi </a:t>
            </a:r>
            <a:r>
              <a:rPr lang="es-ES_tradnl" sz="2800" dirty="0" err="1">
                <a:solidFill>
                  <a:srgbClr val="FF0000"/>
                </a:solidFill>
                <a:latin typeface="Times New Roman" panose="02020603050405020304" pitchFamily="18" charset="0"/>
                <a:cs typeface="Times New Roman" panose="02020603050405020304" pitchFamily="18" charset="0"/>
              </a:rPr>
              <a:t>phạm</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quy</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định</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tại</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Khoản</a:t>
            </a:r>
            <a:r>
              <a:rPr lang="es-ES_tradnl" sz="2800" dirty="0">
                <a:solidFill>
                  <a:srgbClr val="FF0000"/>
                </a:solidFill>
                <a:latin typeface="Times New Roman" panose="02020603050405020304" pitchFamily="18" charset="0"/>
                <a:cs typeface="Times New Roman" panose="02020603050405020304" pitchFamily="18" charset="0"/>
              </a:rPr>
              <a:t> 3, </a:t>
            </a:r>
            <a:r>
              <a:rPr lang="es-ES_tradnl" sz="2800" dirty="0" err="1">
                <a:solidFill>
                  <a:srgbClr val="FF0000"/>
                </a:solidFill>
                <a:latin typeface="Times New Roman" panose="02020603050405020304" pitchFamily="18" charset="0"/>
                <a:cs typeface="Times New Roman" panose="02020603050405020304" pitchFamily="18" charset="0"/>
              </a:rPr>
              <a:t>Điều</a:t>
            </a:r>
            <a:r>
              <a:rPr lang="es-ES_tradnl" sz="2800" dirty="0">
                <a:solidFill>
                  <a:srgbClr val="FF0000"/>
                </a:solidFill>
                <a:latin typeface="Times New Roman" panose="02020603050405020304" pitchFamily="18" charset="0"/>
                <a:cs typeface="Times New Roman" panose="02020603050405020304" pitchFamily="18" charset="0"/>
              </a:rPr>
              <a:t> 32 </a:t>
            </a:r>
            <a:r>
              <a:rPr lang="es-ES_tradnl" sz="2800" dirty="0" err="1">
                <a:solidFill>
                  <a:srgbClr val="FF0000"/>
                </a:solidFill>
                <a:latin typeface="Times New Roman" panose="02020603050405020304" pitchFamily="18" charset="0"/>
                <a:cs typeface="Times New Roman" panose="02020603050405020304" pitchFamily="18" charset="0"/>
              </a:rPr>
              <a:t>Nghị</a:t>
            </a:r>
            <a:r>
              <a:rPr lang="es-ES_tradnl" sz="2800" dirty="0">
                <a:solidFill>
                  <a:srgbClr val="FF0000"/>
                </a:solidFill>
                <a:latin typeface="Times New Roman" panose="02020603050405020304" pitchFamily="18" charset="0"/>
                <a:cs typeface="Times New Roman" panose="02020603050405020304" pitchFamily="18" charset="0"/>
              </a:rPr>
              <a:t> </a:t>
            </a:r>
            <a:r>
              <a:rPr lang="es-ES_tradnl" sz="2800" dirty="0" err="1">
                <a:solidFill>
                  <a:srgbClr val="FF0000"/>
                </a:solidFill>
                <a:latin typeface="Times New Roman" panose="02020603050405020304" pitchFamily="18" charset="0"/>
                <a:cs typeface="Times New Roman" panose="02020603050405020304" pitchFamily="18" charset="0"/>
              </a:rPr>
              <a:t>định</a:t>
            </a:r>
            <a:r>
              <a:rPr lang="es-ES_tradnl" sz="2800" dirty="0">
                <a:solidFill>
                  <a:srgbClr val="FF0000"/>
                </a:solidFill>
                <a:latin typeface="Times New Roman" panose="02020603050405020304" pitchFamily="18" charset="0"/>
                <a:cs typeface="Times New Roman" panose="02020603050405020304" pitchFamily="18" charset="0"/>
              </a:rPr>
              <a:t> 27/2018/NĐ-CP</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1443835"/>
            <a:ext cx="7016195" cy="5261459"/>
          </a:xfrm>
        </p:spPr>
        <p:txBody>
          <a:bodyPr>
            <a:noAutofit/>
          </a:bodyPr>
          <a:lstStyle/>
          <a:p>
            <a:pPr algn="just"/>
            <a:r>
              <a:rPr lang="es-ES_tradnl" sz="2200" b="1" i="1" dirty="0" err="1" smtClean="0">
                <a:solidFill>
                  <a:srgbClr val="FF0000"/>
                </a:solidFill>
                <a:latin typeface="Times New Roman" panose="02020603050405020304" pitchFamily="18" charset="0"/>
                <a:cs typeface="Times New Roman" panose="02020603050405020304" pitchFamily="18" charset="0"/>
              </a:rPr>
              <a:t>Đình</a:t>
            </a:r>
            <a:r>
              <a:rPr lang="es-ES_tradnl" sz="2200" b="1" i="1" dirty="0" smtClean="0">
                <a:solidFill>
                  <a:srgbClr val="FF0000"/>
                </a:solidFill>
                <a:latin typeface="Times New Roman" panose="02020603050405020304" pitchFamily="18" charset="0"/>
                <a:cs typeface="Times New Roman" panose="02020603050405020304" pitchFamily="18" charset="0"/>
              </a:rPr>
              <a:t> </a:t>
            </a:r>
            <a:r>
              <a:rPr lang="es-ES_tradnl" sz="2200" b="1" i="1" dirty="0" err="1">
                <a:solidFill>
                  <a:srgbClr val="FF0000"/>
                </a:solidFill>
                <a:latin typeface="Times New Roman" panose="02020603050405020304" pitchFamily="18" charset="0"/>
                <a:cs typeface="Times New Roman" panose="02020603050405020304" pitchFamily="18" charset="0"/>
              </a:rPr>
              <a:t>chỉ</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thời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hạn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03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tháng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G1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tổ</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chức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doanh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nghiệp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vi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phạm</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một</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trong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các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trường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sau</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lvl="1" algn="just"/>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Vi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phạm</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quy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điểm</a:t>
            </a:r>
            <a:r>
              <a:rPr lang="es-ES_tradnl" sz="2200" dirty="0">
                <a:solidFill>
                  <a:schemeClr val="tx2">
                    <a:lumMod val="75000"/>
                  </a:schemeClr>
                </a:solidFill>
                <a:latin typeface="Times New Roman" panose="02020603050405020304" pitchFamily="18" charset="0"/>
                <a:cs typeface="Times New Roman" panose="02020603050405020304" pitchFamily="18" charset="0"/>
              </a:rPr>
              <a:t> d, đ, e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Khoản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1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Điều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5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Nghị</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72/2013/NĐ-CP;</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lvl="1" algn="just"/>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Không</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đáp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ứng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đủ</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các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Điều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kiện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tương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ứng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quy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smtClean="0">
                <a:solidFill>
                  <a:schemeClr val="tx2">
                    <a:lumMod val="75000"/>
                  </a:schemeClr>
                </a:solidFill>
                <a:latin typeface="Times New Roman" panose="02020603050405020304" pitchFamily="18" charset="0"/>
                <a:cs typeface="Times New Roman" panose="02020603050405020304" pitchFamily="18" charset="0"/>
              </a:rPr>
              <a:t>điều</a:t>
            </a:r>
            <a:r>
              <a:rPr lang="es-ES_tradnl" sz="2200" i="1"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kiện</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về</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tổ</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chức</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nhân</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smtClean="0">
                <a:solidFill>
                  <a:schemeClr val="tx2">
                    <a:lumMod val="75000"/>
                  </a:schemeClr>
                </a:solidFill>
                <a:latin typeface="Times New Roman" panose="02020603050405020304" pitchFamily="18" charset="0"/>
                <a:cs typeface="Times New Roman" panose="02020603050405020304" pitchFamily="18" charset="0"/>
              </a:rPr>
              <a:t>sự</a:t>
            </a:r>
            <a:r>
              <a:rPr lang="es-ES_tradnl" sz="2200" i="1"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smtClean="0">
                <a:solidFill>
                  <a:schemeClr val="tx2">
                    <a:lumMod val="75000"/>
                  </a:schemeClr>
                </a:solidFill>
                <a:latin typeface="Times New Roman" panose="02020603050405020304" pitchFamily="18" charset="0"/>
                <a:cs typeface="Times New Roman" panose="02020603050405020304" pitchFamily="18" charset="0"/>
              </a:rPr>
              <a:t>điều</a:t>
            </a:r>
            <a:r>
              <a:rPr lang="es-ES_tradnl" sz="2200" i="1"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kiện</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về</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kỹ</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smtClean="0">
                <a:solidFill>
                  <a:schemeClr val="tx2">
                    <a:lumMod val="75000"/>
                  </a:schemeClr>
                </a:solidFill>
                <a:latin typeface="Times New Roman" panose="02020603050405020304" pitchFamily="18" charset="0"/>
                <a:cs typeface="Times New Roman" panose="02020603050405020304" pitchFamily="18" charset="0"/>
              </a:rPr>
              <a:t>thuật</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a:t>
            </a:r>
            <a:r>
              <a:rPr lang="es-ES_tradnl" sz="2200" i="1"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smtClean="0">
                <a:solidFill>
                  <a:schemeClr val="tx2">
                    <a:lumMod val="75000"/>
                  </a:schemeClr>
                </a:solidFill>
                <a:latin typeface="Times New Roman" panose="02020603050405020304" pitchFamily="18" charset="0"/>
                <a:cs typeface="Times New Roman" panose="02020603050405020304" pitchFamily="18" charset="0"/>
              </a:rPr>
              <a:t>sau</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đã</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Bộ</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và</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Truyền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yêu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cầu</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khắc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phục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bằng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văn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bản</a:t>
            </a:r>
            <a:r>
              <a:rPr lang="es-ES_tradnl" sz="2200" dirty="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gn="just"/>
            <a:r>
              <a:rPr lang="es-ES_tradnl" sz="2200" b="1" i="1" dirty="0" err="1" smtClean="0">
                <a:solidFill>
                  <a:srgbClr val="FF0000"/>
                </a:solidFill>
                <a:latin typeface="Times New Roman" panose="02020603050405020304" pitchFamily="18" charset="0"/>
                <a:cs typeface="Times New Roman" panose="02020603050405020304" pitchFamily="18" charset="0"/>
              </a:rPr>
              <a:t>Thu</a:t>
            </a:r>
            <a:r>
              <a:rPr lang="es-ES_tradnl" sz="2200" b="1" i="1" dirty="0" smtClean="0">
                <a:solidFill>
                  <a:srgbClr val="FF0000"/>
                </a:solidFill>
                <a:latin typeface="Times New Roman" panose="02020603050405020304" pitchFamily="18" charset="0"/>
                <a:cs typeface="Times New Roman" panose="02020603050405020304" pitchFamily="18" charset="0"/>
              </a:rPr>
              <a:t> </a:t>
            </a:r>
            <a:r>
              <a:rPr lang="es-ES_tradnl" sz="2200" b="1" i="1" dirty="0" err="1">
                <a:solidFill>
                  <a:srgbClr val="FF0000"/>
                </a:solidFill>
                <a:latin typeface="Times New Roman" panose="02020603050405020304" pitchFamily="18" charset="0"/>
                <a:cs typeface="Times New Roman" panose="02020603050405020304" pitchFamily="18" charset="0"/>
              </a:rPr>
              <a:t>hồi</a:t>
            </a:r>
            <a:r>
              <a:rPr lang="es-ES_tradnl" sz="2200" b="1" i="1" dirty="0">
                <a:solidFill>
                  <a:srgbClr val="FF0000"/>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dịch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vụ</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trò</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sz="2200" dirty="0">
                <a:solidFill>
                  <a:schemeClr val="tx2">
                    <a:lumMod val="75000"/>
                  </a:schemeClr>
                </a:solidFill>
                <a:latin typeface="Times New Roman" panose="02020603050405020304" pitchFamily="18" charset="0"/>
                <a:cs typeface="Times New Roman" panose="02020603050405020304" pitchFamily="18" charset="0"/>
              </a:rPr>
              <a:t> G1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trên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mạng</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khi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tổ</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chức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doanh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nghiệp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vi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phạm</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quy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điểm</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 b, c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Khoản</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1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Điều</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5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Nghị</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27/2018/NĐ-CP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hoặc</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hai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lần</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bị</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đình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chỉ</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theo</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quy</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err="1">
                <a:solidFill>
                  <a:schemeClr val="tx2">
                    <a:lumMod val="75000"/>
                  </a:schemeClr>
                </a:solidFill>
                <a:latin typeface="Times New Roman" panose="02020603050405020304" pitchFamily="18" charset="0"/>
                <a:cs typeface="Times New Roman" panose="02020603050405020304" pitchFamily="18" charset="0"/>
              </a:rPr>
              <a:t>tại</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Khoản</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3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Điều</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32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Nghị</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i="1"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sz="2200" i="1" dirty="0">
                <a:solidFill>
                  <a:schemeClr val="tx2">
                    <a:lumMod val="75000"/>
                  </a:schemeClr>
                </a:solidFill>
                <a:latin typeface="Times New Roman" panose="02020603050405020304" pitchFamily="18" charset="0"/>
                <a:cs typeface="Times New Roman" panose="02020603050405020304" pitchFamily="18" charset="0"/>
              </a:rPr>
              <a:t> 27/2018/NĐ-CP</a:t>
            </a:r>
            <a:endParaRPr lang="en-US" sz="2200"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5817356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059056" y="69490"/>
            <a:ext cx="7016195" cy="916230"/>
          </a:xfrm>
        </p:spPr>
        <p:txBody>
          <a:bodyPr>
            <a:normAutofit fontScale="90000"/>
          </a:bodyPr>
          <a:lstStyle/>
          <a:p>
            <a:r>
              <a:rPr lang="es-ES_tradnl" dirty="0">
                <a:solidFill>
                  <a:srgbClr val="FF0000"/>
                </a:solidFill>
                <a:latin typeface="Times New Roman" panose="02020603050405020304" pitchFamily="18" charset="0"/>
                <a:cs typeface="Times New Roman" panose="02020603050405020304" pitchFamily="18" charset="0"/>
              </a:rPr>
              <a:t>6.2. </a:t>
            </a:r>
            <a:r>
              <a:rPr lang="es-ES_tradnl" dirty="0" err="1">
                <a:solidFill>
                  <a:srgbClr val="FF0000"/>
                </a:solidFill>
                <a:latin typeface="Times New Roman" panose="02020603050405020304" pitchFamily="18" charset="0"/>
                <a:cs typeface="Times New Roman" panose="02020603050405020304" pitchFamily="18" charset="0"/>
              </a:rPr>
              <a:t>Bổ</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sung</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quy</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định</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về</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trình</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tự</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đình</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chỉ</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thu</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hồi</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hồi</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Giấy</a:t>
            </a:r>
            <a:r>
              <a:rPr lang="es-ES_tradnl" dirty="0">
                <a:solidFill>
                  <a:srgbClr val="FF0000"/>
                </a:solidFill>
                <a:latin typeface="Times New Roman" panose="02020603050405020304" pitchFamily="18" charset="0"/>
                <a:cs typeface="Times New Roman" panose="02020603050405020304" pitchFamily="18" charset="0"/>
              </a:rPr>
              <a:t> </a:t>
            </a:r>
            <a:r>
              <a:rPr lang="es-ES_tradnl" dirty="0" err="1">
                <a:solidFill>
                  <a:srgbClr val="FF0000"/>
                </a:solidFill>
                <a:latin typeface="Times New Roman" panose="02020603050405020304" pitchFamily="18" charset="0"/>
                <a:cs typeface="Times New Roman" panose="02020603050405020304" pitchFamily="18" charset="0"/>
              </a:rPr>
              <a:t>phép</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6015" y="1022208"/>
            <a:ext cx="7016195" cy="5955495"/>
          </a:xfrm>
        </p:spPr>
        <p:txBody>
          <a:bodyPr>
            <a:noAutofit/>
          </a:bodyPr>
          <a:lstStyle/>
          <a:p>
            <a:pPr>
              <a:lnSpc>
                <a:spcPct val="150000"/>
              </a:lnSpc>
            </a:pPr>
            <a:r>
              <a:rPr lang="vi-VN" sz="2200" dirty="0" smtClean="0">
                <a:solidFill>
                  <a:schemeClr val="tx2">
                    <a:lumMod val="75000"/>
                  </a:schemeClr>
                </a:solidFill>
                <a:latin typeface="Times New Roman" panose="02020603050405020304" pitchFamily="18" charset="0"/>
                <a:cs typeface="Times New Roman" panose="02020603050405020304" pitchFamily="18" charset="0"/>
              </a:rPr>
              <a:t>Quyết </a:t>
            </a:r>
            <a:r>
              <a:rPr lang="vi-VN" sz="2200" dirty="0">
                <a:solidFill>
                  <a:schemeClr val="tx2">
                    <a:lumMod val="75000"/>
                  </a:schemeClr>
                </a:solidFill>
                <a:latin typeface="Times New Roman" panose="02020603050405020304" pitchFamily="18" charset="0"/>
                <a:cs typeface="Times New Roman" panose="02020603050405020304" pitchFamily="18" charset="0"/>
              </a:rPr>
              <a:t>định </a:t>
            </a:r>
            <a:r>
              <a:rPr lang="vi-VN" sz="2200" dirty="0">
                <a:solidFill>
                  <a:srgbClr val="FF0000"/>
                </a:solidFill>
                <a:latin typeface="Times New Roman" panose="02020603050405020304" pitchFamily="18" charset="0"/>
                <a:cs typeface="Times New Roman" panose="02020603050405020304" pitchFamily="18" charset="0"/>
              </a:rPr>
              <a:t>đình chỉ </a:t>
            </a:r>
            <a:r>
              <a:rPr lang="vi-VN" sz="2200" dirty="0">
                <a:solidFill>
                  <a:schemeClr val="tx2">
                    <a:lumMod val="75000"/>
                  </a:schemeClr>
                </a:solidFill>
                <a:latin typeface="Times New Roman" panose="02020603050405020304" pitchFamily="18" charset="0"/>
                <a:cs typeface="Times New Roman" panose="02020603050405020304" pitchFamily="18" charset="0"/>
              </a:rPr>
              <a:t>giấy phép cung cấp dịch vụ trò chơi điện tử G1 trên mạng khi tổ chức, doanh nghiệp vi phạm quy định tại điểm a Khoản 3 Điều 32 Nghị định</a:t>
            </a:r>
            <a:r>
              <a:rPr lang="es-ES_tradnl" sz="2200" dirty="0">
                <a:solidFill>
                  <a:schemeClr val="tx2">
                    <a:lumMod val="75000"/>
                  </a:schemeClr>
                </a:solidFill>
                <a:latin typeface="Times New Roman" panose="02020603050405020304" pitchFamily="18" charset="0"/>
                <a:cs typeface="Times New Roman" panose="02020603050405020304" pitchFamily="18" charset="0"/>
              </a:rPr>
              <a:t> </a:t>
            </a:r>
            <a:r>
              <a:rPr lang="es-ES_tradnl" sz="2200" dirty="0" smtClean="0">
                <a:solidFill>
                  <a:schemeClr val="tx2">
                    <a:lumMod val="75000"/>
                  </a:schemeClr>
                </a:solidFill>
                <a:latin typeface="Times New Roman" panose="02020603050405020304" pitchFamily="18" charset="0"/>
                <a:cs typeface="Times New Roman" panose="02020603050405020304" pitchFamily="18" charset="0"/>
              </a:rPr>
              <a:t>27/2018/ND-CP.</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vi-VN" sz="2200" dirty="0" smtClean="0">
                <a:solidFill>
                  <a:schemeClr val="tx2">
                    <a:lumMod val="75000"/>
                  </a:schemeClr>
                </a:solidFill>
                <a:latin typeface="Times New Roman" panose="02020603050405020304" pitchFamily="18" charset="0"/>
                <a:cs typeface="Times New Roman" panose="02020603050405020304" pitchFamily="18" charset="0"/>
              </a:rPr>
              <a:t>Sau </a:t>
            </a:r>
            <a:r>
              <a:rPr lang="vi-VN" sz="2200" dirty="0">
                <a:solidFill>
                  <a:schemeClr val="tx2">
                    <a:lumMod val="75000"/>
                  </a:schemeClr>
                </a:solidFill>
                <a:latin typeface="Times New Roman" panose="02020603050405020304" pitchFamily="18" charset="0"/>
                <a:cs typeface="Times New Roman" panose="02020603050405020304" pitchFamily="18" charset="0"/>
              </a:rPr>
              <a:t>10 ngày làm việc, kể từ ngày kết thúc thời hạn yêu cầu </a:t>
            </a:r>
            <a:r>
              <a:rPr lang="vi-VN" sz="2200" dirty="0">
                <a:solidFill>
                  <a:srgbClr val="FF0000"/>
                </a:solidFill>
                <a:latin typeface="Times New Roman" panose="02020603050405020304" pitchFamily="18" charset="0"/>
                <a:cs typeface="Times New Roman" panose="02020603050405020304" pitchFamily="18" charset="0"/>
              </a:rPr>
              <a:t>trong văn bản thông báo </a:t>
            </a:r>
            <a:r>
              <a:rPr lang="vi-VN" sz="2200" dirty="0">
                <a:solidFill>
                  <a:schemeClr val="tx2">
                    <a:lumMod val="75000"/>
                  </a:schemeClr>
                </a:solidFill>
                <a:latin typeface="Times New Roman" panose="02020603050405020304" pitchFamily="18" charset="0"/>
                <a:cs typeface="Times New Roman" panose="02020603050405020304" pitchFamily="18" charset="0"/>
              </a:rPr>
              <a:t>mà tổ chức, doanh nghiệp không khắc phục thì Bộ Thông tin và Truyền thông ra quyết định </a:t>
            </a:r>
            <a:r>
              <a:rPr lang="vi-VN" sz="2200" dirty="0">
                <a:solidFill>
                  <a:srgbClr val="FF0000"/>
                </a:solidFill>
                <a:latin typeface="Times New Roman" panose="02020603050405020304" pitchFamily="18" charset="0"/>
                <a:cs typeface="Times New Roman" panose="02020603050405020304" pitchFamily="18" charset="0"/>
              </a:rPr>
              <a:t>đình chỉ </a:t>
            </a:r>
            <a:r>
              <a:rPr lang="vi-VN" sz="2200" dirty="0">
                <a:solidFill>
                  <a:schemeClr val="tx2">
                    <a:lumMod val="75000"/>
                  </a:schemeClr>
                </a:solidFill>
                <a:latin typeface="Times New Roman" panose="02020603050405020304" pitchFamily="18" charset="0"/>
                <a:cs typeface="Times New Roman" panose="02020603050405020304" pitchFamily="18" charset="0"/>
              </a:rPr>
              <a:t>giấy phép.</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fontAlgn="base">
              <a:lnSpc>
                <a:spcPct val="150000"/>
              </a:lnSpc>
            </a:pPr>
            <a:r>
              <a:rPr lang="en-US" sz="2200" dirty="0" smtClean="0">
                <a:solidFill>
                  <a:schemeClr val="tx2">
                    <a:lumMod val="75000"/>
                  </a:schemeClr>
                </a:solidFill>
                <a:latin typeface="Times New Roman" panose="02020603050405020304" pitchFamily="18" charset="0"/>
                <a:cs typeface="Times New Roman" panose="02020603050405020304" pitchFamily="18" charset="0"/>
              </a:rPr>
              <a:t>Q</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uyết </a:t>
            </a:r>
            <a:r>
              <a:rPr lang="vi-VN" sz="2200" dirty="0">
                <a:solidFill>
                  <a:schemeClr val="tx2">
                    <a:lumMod val="75000"/>
                  </a:schemeClr>
                </a:solidFill>
                <a:latin typeface="Times New Roman" panose="02020603050405020304" pitchFamily="18" charset="0"/>
                <a:cs typeface="Times New Roman" panose="02020603050405020304" pitchFamily="18" charset="0"/>
              </a:rPr>
              <a:t>định </a:t>
            </a:r>
            <a:r>
              <a:rPr lang="vi-VN" sz="2200" dirty="0">
                <a:solidFill>
                  <a:srgbClr val="FF0000"/>
                </a:solidFill>
                <a:latin typeface="Times New Roman" panose="02020603050405020304" pitchFamily="18" charset="0"/>
                <a:cs typeface="Times New Roman" panose="02020603050405020304" pitchFamily="18" charset="0"/>
              </a:rPr>
              <a:t>thu hồi </a:t>
            </a:r>
            <a:r>
              <a:rPr lang="vi-VN" sz="2200" dirty="0">
                <a:solidFill>
                  <a:schemeClr val="tx2">
                    <a:lumMod val="75000"/>
                  </a:schemeClr>
                </a:solidFill>
                <a:latin typeface="Times New Roman" panose="02020603050405020304" pitchFamily="18" charset="0"/>
                <a:cs typeface="Times New Roman" panose="02020603050405020304" pitchFamily="18" charset="0"/>
              </a:rPr>
              <a:t>giấy phép khi tổ chức, doanh nghiệp vi phạm quy định tại Khoản 3a Điều 32 Nghị định </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27/2018/NĐ-CP</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2707360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3"/>
          <p:cNvSpPr txBox="1">
            <a:spLocks/>
          </p:cNvSpPr>
          <p:nvPr/>
        </p:nvSpPr>
        <p:spPr>
          <a:xfrm>
            <a:off x="296260" y="1901951"/>
            <a:ext cx="8192168" cy="1313462"/>
          </a:xfrm>
          <a:prstGeom prst="rect">
            <a:avLst/>
          </a:prstGeom>
          <a:effectLst/>
        </p:spPr>
        <p:txBody>
          <a:bodyPr spcFirstLastPara="1" vert="horz" wrap="square" lIns="91425" tIns="91425" rIns="91425" bIns="91425" rtlCol="0" anchor="b" anchorCtr="0">
            <a:normAutofit/>
          </a:bodyPr>
          <a:lstStyle>
            <a:lvl1pPr algn="r" defTabSz="914400" rtl="0" eaLnBrk="1" latinLnBrk="0" hangingPunct="1">
              <a:spcBef>
                <a:spcPct val="0"/>
              </a:spcBef>
              <a:buNone/>
              <a:defRPr sz="3600" kern="1200">
                <a:solidFill>
                  <a:schemeClr val="accent6">
                    <a:lumMod val="75000"/>
                  </a:schemeClr>
                </a:solidFill>
                <a:latin typeface="+mj-lt"/>
                <a:ea typeface="+mj-ea"/>
                <a:cs typeface="+mj-cs"/>
              </a:defRPr>
            </a:lvl1pPr>
          </a:lstStyle>
          <a:p>
            <a:pPr algn="ctr"/>
            <a:r>
              <a:rPr lang="en-US" b="1" dirty="0" smtClean="0">
                <a:solidFill>
                  <a:schemeClr val="tx2">
                    <a:lumMod val="50000"/>
                  </a:schemeClr>
                </a:solidFill>
              </a:rPr>
              <a:t>I. </a:t>
            </a:r>
            <a:r>
              <a:rPr lang="en-US" b="1" dirty="0" err="1" smtClean="0">
                <a:solidFill>
                  <a:schemeClr val="tx2">
                    <a:lumMod val="50000"/>
                  </a:schemeClr>
                </a:solidFill>
              </a:rPr>
              <a:t>Thủ</a:t>
            </a:r>
            <a:r>
              <a:rPr lang="en-US" b="1" dirty="0" smtClean="0">
                <a:solidFill>
                  <a:schemeClr val="tx2">
                    <a:lumMod val="50000"/>
                  </a:schemeClr>
                </a:solidFill>
              </a:rPr>
              <a:t> </a:t>
            </a:r>
            <a:r>
              <a:rPr lang="en-US" b="1" dirty="0" err="1" smtClean="0">
                <a:solidFill>
                  <a:schemeClr val="tx2">
                    <a:lumMod val="50000"/>
                  </a:schemeClr>
                </a:solidFill>
              </a:rPr>
              <a:t>tục</a:t>
            </a:r>
            <a:r>
              <a:rPr lang="en-US" b="1" dirty="0" smtClean="0">
                <a:solidFill>
                  <a:schemeClr val="tx2">
                    <a:lumMod val="50000"/>
                  </a:schemeClr>
                </a:solidFill>
              </a:rPr>
              <a:t> </a:t>
            </a:r>
            <a:r>
              <a:rPr lang="en-US" b="1" dirty="0" err="1" smtClean="0">
                <a:solidFill>
                  <a:schemeClr val="tx2">
                    <a:lumMod val="50000"/>
                  </a:schemeClr>
                </a:solidFill>
              </a:rPr>
              <a:t>cấp</a:t>
            </a:r>
            <a:r>
              <a:rPr lang="en-US" b="1" dirty="0" smtClean="0">
                <a:solidFill>
                  <a:schemeClr val="tx2">
                    <a:lumMod val="50000"/>
                  </a:schemeClr>
                </a:solidFill>
              </a:rPr>
              <a:t> </a:t>
            </a:r>
            <a:r>
              <a:rPr lang="en-US" b="1" dirty="0" err="1" smtClean="0">
                <a:solidFill>
                  <a:schemeClr val="tx2">
                    <a:lumMod val="50000"/>
                  </a:schemeClr>
                </a:solidFill>
              </a:rPr>
              <a:t>phép</a:t>
            </a:r>
            <a:r>
              <a:rPr lang="en-US" b="1" dirty="0" smtClean="0">
                <a:solidFill>
                  <a:schemeClr val="tx2">
                    <a:lumMod val="50000"/>
                  </a:schemeClr>
                </a:solidFill>
              </a:rPr>
              <a:t> </a:t>
            </a:r>
            <a:r>
              <a:rPr lang="en-US" b="1" dirty="0" err="1" smtClean="0">
                <a:solidFill>
                  <a:schemeClr val="tx2">
                    <a:lumMod val="50000"/>
                  </a:schemeClr>
                </a:solidFill>
              </a:rPr>
              <a:t>trang</a:t>
            </a:r>
            <a:r>
              <a:rPr lang="en-US" b="1" dirty="0" smtClean="0">
                <a:solidFill>
                  <a:schemeClr val="tx2">
                    <a:lumMod val="50000"/>
                  </a:schemeClr>
                </a:solidFill>
              </a:rPr>
              <a:t> </a:t>
            </a:r>
            <a:r>
              <a:rPr lang="en-US" b="1" dirty="0" err="1" smtClean="0">
                <a:solidFill>
                  <a:schemeClr val="tx2">
                    <a:lumMod val="50000"/>
                  </a:schemeClr>
                </a:solidFill>
              </a:rPr>
              <a:t>thông</a:t>
            </a:r>
            <a:r>
              <a:rPr lang="en-US" b="1" dirty="0" smtClean="0">
                <a:solidFill>
                  <a:schemeClr val="tx2">
                    <a:lumMod val="50000"/>
                  </a:schemeClr>
                </a:solidFill>
              </a:rPr>
              <a:t> tin </a:t>
            </a:r>
            <a:r>
              <a:rPr lang="en-US" b="1" dirty="0" err="1" smtClean="0">
                <a:solidFill>
                  <a:schemeClr val="tx2">
                    <a:lumMod val="50000"/>
                  </a:schemeClr>
                </a:solidFill>
              </a:rPr>
              <a:t>điện</a:t>
            </a:r>
            <a:r>
              <a:rPr lang="en-US" b="1" dirty="0" smtClean="0">
                <a:solidFill>
                  <a:schemeClr val="tx2">
                    <a:lumMod val="50000"/>
                  </a:schemeClr>
                </a:solidFill>
              </a:rPr>
              <a:t> </a:t>
            </a:r>
            <a:r>
              <a:rPr lang="en-US" b="1" dirty="0" err="1" smtClean="0">
                <a:solidFill>
                  <a:schemeClr val="tx2">
                    <a:lumMod val="50000"/>
                  </a:schemeClr>
                </a:solidFill>
              </a:rPr>
              <a:t>tử</a:t>
            </a:r>
            <a:r>
              <a:rPr lang="en-US" b="1" dirty="0" smtClean="0">
                <a:solidFill>
                  <a:schemeClr val="tx2">
                    <a:lumMod val="50000"/>
                  </a:schemeClr>
                </a:solidFill>
              </a:rPr>
              <a:t> </a:t>
            </a:r>
            <a:r>
              <a:rPr lang="en-US" b="1" dirty="0" err="1" smtClean="0">
                <a:solidFill>
                  <a:schemeClr val="tx2">
                    <a:lumMod val="50000"/>
                  </a:schemeClr>
                </a:solidFill>
              </a:rPr>
              <a:t>tổng</a:t>
            </a:r>
            <a:r>
              <a:rPr lang="en-US" b="1" dirty="0" smtClean="0">
                <a:solidFill>
                  <a:schemeClr val="tx2">
                    <a:lumMod val="50000"/>
                  </a:schemeClr>
                </a:solidFill>
              </a:rPr>
              <a:t> </a:t>
            </a:r>
            <a:r>
              <a:rPr lang="en-US" b="1" dirty="0" err="1" smtClean="0">
                <a:solidFill>
                  <a:schemeClr val="tx2">
                    <a:lumMod val="50000"/>
                  </a:schemeClr>
                </a:solidFill>
              </a:rPr>
              <a:t>hợp</a:t>
            </a:r>
            <a:r>
              <a:rPr lang="en-US" b="1" dirty="0" smtClean="0">
                <a:solidFill>
                  <a:schemeClr val="tx2">
                    <a:lumMod val="50000"/>
                  </a:schemeClr>
                </a:solidFill>
              </a:rPr>
              <a:t> </a:t>
            </a:r>
            <a:r>
              <a:rPr lang="en-US" b="1" dirty="0" err="1" smtClean="0">
                <a:solidFill>
                  <a:schemeClr val="tx2">
                    <a:lumMod val="50000"/>
                  </a:schemeClr>
                </a:solidFill>
              </a:rPr>
              <a:t>và</a:t>
            </a:r>
            <a:r>
              <a:rPr lang="en-US" b="1" dirty="0" smtClean="0">
                <a:solidFill>
                  <a:schemeClr val="tx2">
                    <a:lumMod val="50000"/>
                  </a:schemeClr>
                </a:solidFill>
              </a:rPr>
              <a:t> </a:t>
            </a:r>
            <a:r>
              <a:rPr lang="en-US" b="1" dirty="0" err="1" smtClean="0">
                <a:solidFill>
                  <a:schemeClr val="tx2">
                    <a:lumMod val="50000"/>
                  </a:schemeClr>
                </a:solidFill>
              </a:rPr>
              <a:t>mạng</a:t>
            </a:r>
            <a:r>
              <a:rPr lang="en-US" b="1" dirty="0" smtClean="0">
                <a:solidFill>
                  <a:schemeClr val="tx2">
                    <a:lumMod val="50000"/>
                  </a:schemeClr>
                </a:solidFill>
              </a:rPr>
              <a:t> </a:t>
            </a:r>
            <a:r>
              <a:rPr lang="en-US" b="1" dirty="0" err="1" smtClean="0">
                <a:solidFill>
                  <a:schemeClr val="tx2">
                    <a:lumMod val="50000"/>
                  </a:schemeClr>
                </a:solidFill>
              </a:rPr>
              <a:t>xã</a:t>
            </a:r>
            <a:r>
              <a:rPr lang="en-US" b="1" dirty="0" smtClean="0">
                <a:solidFill>
                  <a:schemeClr val="tx2">
                    <a:lumMod val="50000"/>
                  </a:schemeClr>
                </a:solidFill>
              </a:rPr>
              <a:t> </a:t>
            </a:r>
            <a:r>
              <a:rPr lang="en-US" b="1" dirty="0" err="1" smtClean="0">
                <a:solidFill>
                  <a:schemeClr val="tx2">
                    <a:lumMod val="50000"/>
                  </a:schemeClr>
                </a:solidFill>
              </a:rPr>
              <a:t>hội</a:t>
            </a:r>
            <a:endParaRPr lang="en-US" b="1" dirty="0">
              <a:solidFill>
                <a:schemeClr val="tx2">
                  <a:lumMod val="50000"/>
                </a:schemeClr>
              </a:solidFill>
            </a:endParaRPr>
          </a:p>
        </p:txBody>
      </p:sp>
      <p:pic>
        <p:nvPicPr>
          <p:cNvPr id="7" name="Picture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365195" y="3429000"/>
            <a:ext cx="5600978" cy="3139943"/>
          </a:xfrm>
          <a:prstGeom prst="rect">
            <a:avLst/>
          </a:prstGeom>
        </p:spPr>
      </p:pic>
    </p:spTree>
    <p:extLst>
      <p:ext uri="{BB962C8B-B14F-4D97-AF65-F5344CB8AC3E}">
        <p14:creationId xmlns="" xmlns:p14="http://schemas.microsoft.com/office/powerpoint/2010/main" val="31403670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907080" y="3734410"/>
            <a:ext cx="7627015" cy="1832459"/>
          </a:xfrm>
        </p:spPr>
        <p:txBody>
          <a:bodyPr>
            <a:noAutofit/>
          </a:bodyPr>
          <a:lstStyle/>
          <a:p>
            <a:pPr algn="ctr"/>
            <a:r>
              <a:rPr lang="vi-VN" sz="2800" b="1" dirty="0">
                <a:solidFill>
                  <a:srgbClr val="FF0000"/>
                </a:solidFill>
              </a:rPr>
              <a:t>7.  Bổ sung Điều 33d Nghị định 27/2018/NĐ-CP quy định về trình tự đình chỉ, thu hồi Giấy chứng nhận cung cấp dịch vụ trò chơi điện tử G2, G3, G4</a:t>
            </a:r>
            <a:endParaRPr lang="en-US" sz="2800" dirty="0">
              <a:solidFill>
                <a:srgbClr val="FF0000"/>
              </a:solidFill>
            </a:endParaRPr>
          </a:p>
        </p:txBody>
      </p:sp>
    </p:spTree>
    <p:extLst>
      <p:ext uri="{BB962C8B-B14F-4D97-AF65-F5344CB8AC3E}">
        <p14:creationId xmlns="" xmlns:p14="http://schemas.microsoft.com/office/powerpoint/2010/main" val="40211288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077387" y="222195"/>
            <a:ext cx="7016195" cy="1374345"/>
          </a:xfrm>
        </p:spPr>
        <p:txBody>
          <a:bodyPr>
            <a:normAutofit fontScale="90000"/>
          </a:bodyPr>
          <a:lstStyle/>
          <a:p>
            <a:r>
              <a:rPr lang="vi-VN" dirty="0">
                <a:solidFill>
                  <a:srgbClr val="FF0000"/>
                </a:solidFill>
              </a:rPr>
              <a:t>7.1. Bổ sung quy định về đình chỉ, thu hồi giấy chứng nhận cung cấp dịch vụ trò chơi điện tử G2, G3, G4 </a:t>
            </a:r>
            <a:endParaRPr lang="en-US" dirty="0">
              <a:solidFill>
                <a:srgbClr val="FF0000"/>
              </a:solidFill>
            </a:endParaRPr>
          </a:p>
        </p:txBody>
      </p:sp>
      <p:sp>
        <p:nvSpPr>
          <p:cNvPr id="5" name="Content Placeholder 4"/>
          <p:cNvSpPr>
            <a:spLocks noGrp="1"/>
          </p:cNvSpPr>
          <p:nvPr>
            <p:ph idx="1"/>
          </p:nvPr>
        </p:nvSpPr>
        <p:spPr>
          <a:xfrm>
            <a:off x="1976015" y="1901950"/>
            <a:ext cx="7016195" cy="4581150"/>
          </a:xfrm>
        </p:spPr>
        <p:txBody>
          <a:bodyPr>
            <a:normAutofit lnSpcReduction="10000"/>
          </a:bodyPr>
          <a:lstStyle/>
          <a:p>
            <a:pPr algn="just">
              <a:lnSpc>
                <a:spcPct val="150000"/>
              </a:lnSpc>
            </a:pPr>
            <a:r>
              <a:rPr lang="vi-VN" dirty="0" smtClean="0">
                <a:solidFill>
                  <a:schemeClr val="tx2">
                    <a:lumMod val="75000"/>
                  </a:schemeClr>
                </a:solidFill>
                <a:latin typeface="+mj-lt"/>
              </a:rPr>
              <a:t>Vi </a:t>
            </a:r>
            <a:r>
              <a:rPr lang="vi-VN" dirty="0">
                <a:solidFill>
                  <a:schemeClr val="tx2">
                    <a:lumMod val="75000"/>
                  </a:schemeClr>
                </a:solidFill>
                <a:latin typeface="+mj-lt"/>
              </a:rPr>
              <a:t>phạm quy định tại </a:t>
            </a:r>
            <a:r>
              <a:rPr lang="vi-VN" i="1" dirty="0">
                <a:solidFill>
                  <a:schemeClr val="tx2">
                    <a:lumMod val="75000"/>
                  </a:schemeClr>
                </a:solidFill>
                <a:latin typeface="+mj-lt"/>
              </a:rPr>
              <a:t>điểm d, đ, e Khoản 1 Điều 5 Nghị định 27/2018/NĐ-CP</a:t>
            </a:r>
            <a:r>
              <a:rPr lang="vi-VN" dirty="0">
                <a:solidFill>
                  <a:schemeClr val="tx2">
                    <a:lumMod val="75000"/>
                  </a:schemeClr>
                </a:solidFill>
                <a:latin typeface="+mj-lt"/>
              </a:rPr>
              <a:t>;</a:t>
            </a:r>
            <a:endParaRPr lang="en-US" dirty="0">
              <a:solidFill>
                <a:schemeClr val="tx2">
                  <a:lumMod val="75000"/>
                </a:schemeClr>
              </a:solidFill>
              <a:latin typeface="+mj-lt"/>
            </a:endParaRPr>
          </a:p>
          <a:p>
            <a:pPr algn="just">
              <a:lnSpc>
                <a:spcPct val="150000"/>
              </a:lnSpc>
            </a:pPr>
            <a:r>
              <a:rPr lang="vi-VN" dirty="0" smtClean="0">
                <a:solidFill>
                  <a:schemeClr val="tx2">
                    <a:lumMod val="75000"/>
                  </a:schemeClr>
                </a:solidFill>
                <a:latin typeface="+mj-lt"/>
              </a:rPr>
              <a:t>Không </a:t>
            </a:r>
            <a:r>
              <a:rPr lang="vi-VN" dirty="0">
                <a:solidFill>
                  <a:schemeClr val="tx2">
                    <a:lumMod val="75000"/>
                  </a:schemeClr>
                </a:solidFill>
                <a:latin typeface="+mj-lt"/>
              </a:rPr>
              <a:t>đáp ứng đủ các Điều kiện tương ứng quy định </a:t>
            </a:r>
            <a:r>
              <a:rPr lang="vi-VN" i="1" dirty="0">
                <a:solidFill>
                  <a:schemeClr val="tx2">
                    <a:lumMod val="75000"/>
                  </a:schemeClr>
                </a:solidFill>
                <a:latin typeface="+mj-lt"/>
              </a:rPr>
              <a:t>(điều kiện về nhân sự, tài chính và kỹ thuật)</a:t>
            </a:r>
            <a:r>
              <a:rPr lang="vi-VN" dirty="0">
                <a:solidFill>
                  <a:schemeClr val="tx2">
                    <a:lumMod val="75000"/>
                  </a:schemeClr>
                </a:solidFill>
                <a:latin typeface="+mj-lt"/>
              </a:rPr>
              <a:t> sau khi đã được Bộ Thông tin và Truyền thông yêu cầu khắc phục bằng văn bản.</a:t>
            </a:r>
            <a:endParaRPr lang="en-US" dirty="0">
              <a:solidFill>
                <a:schemeClr val="tx2">
                  <a:lumMod val="75000"/>
                </a:schemeClr>
              </a:solidFill>
              <a:latin typeface="+mj-lt"/>
            </a:endParaRPr>
          </a:p>
        </p:txBody>
      </p:sp>
    </p:spTree>
    <p:extLst>
      <p:ext uri="{BB962C8B-B14F-4D97-AF65-F5344CB8AC3E}">
        <p14:creationId xmlns="" xmlns:p14="http://schemas.microsoft.com/office/powerpoint/2010/main" val="4548334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5" y="222195"/>
            <a:ext cx="7016195" cy="916230"/>
          </a:xfrm>
        </p:spPr>
        <p:txBody>
          <a:bodyPr>
            <a:normAutofit fontScale="90000"/>
          </a:bodyPr>
          <a:lstStyle/>
          <a:p>
            <a:r>
              <a:rPr lang="vi-VN" dirty="0">
                <a:solidFill>
                  <a:srgbClr val="FF0000"/>
                </a:solidFill>
              </a:rPr>
              <a:t>7.2. Bổ sung quy định về trình tự đình chỉ, thu hồi hồi Giấy chứng nhận</a:t>
            </a:r>
            <a:endParaRPr lang="en-US" dirty="0">
              <a:solidFill>
                <a:srgbClr val="FF0000"/>
              </a:solidFill>
            </a:endParaRPr>
          </a:p>
        </p:txBody>
      </p:sp>
      <p:sp>
        <p:nvSpPr>
          <p:cNvPr id="5" name="Content Placeholder 4"/>
          <p:cNvSpPr>
            <a:spLocks noGrp="1"/>
          </p:cNvSpPr>
          <p:nvPr>
            <p:ph idx="1"/>
          </p:nvPr>
        </p:nvSpPr>
        <p:spPr>
          <a:xfrm>
            <a:off x="1976015" y="1291129"/>
            <a:ext cx="7016195" cy="5566871"/>
          </a:xfrm>
        </p:spPr>
        <p:txBody>
          <a:bodyPr>
            <a:noAutofit/>
          </a:bodyPr>
          <a:lstStyle/>
          <a:p>
            <a:pPr algn="just">
              <a:lnSpc>
                <a:spcPct val="150000"/>
              </a:lnSpc>
            </a:pPr>
            <a:r>
              <a:rPr lang="vi-VN" sz="2400" dirty="0" smtClean="0">
                <a:solidFill>
                  <a:schemeClr val="tx2">
                    <a:lumMod val="75000"/>
                  </a:schemeClr>
                </a:solidFill>
                <a:latin typeface="+mj-lt"/>
              </a:rPr>
              <a:t>Sau 10 ngày làm việc, kể từ ngày kết thúc thời hạn yêu cầu trong văn bản thông báo mà tổ chức, doanh nghiệp không khắc phục thì Bộ Thông tin và Truyền thông (Cục Phát thanh, truyền hình và thông tin điện tử) ra quyết định </a:t>
            </a:r>
            <a:r>
              <a:rPr lang="vi-VN" sz="2400" b="1" i="1" dirty="0" smtClean="0">
                <a:solidFill>
                  <a:srgbClr val="FF0000"/>
                </a:solidFill>
                <a:latin typeface="+mj-lt"/>
              </a:rPr>
              <a:t>đình chỉ </a:t>
            </a:r>
            <a:r>
              <a:rPr lang="vi-VN" sz="2400" dirty="0" smtClean="0">
                <a:solidFill>
                  <a:schemeClr val="tx2">
                    <a:lumMod val="75000"/>
                  </a:schemeClr>
                </a:solidFill>
                <a:latin typeface="+mj-lt"/>
              </a:rPr>
              <a:t>giấy chứng nhận.</a:t>
            </a:r>
            <a:endParaRPr lang="en-US" sz="2400" dirty="0" smtClean="0">
              <a:solidFill>
                <a:schemeClr val="tx2">
                  <a:lumMod val="75000"/>
                </a:schemeClr>
              </a:solidFill>
              <a:latin typeface="+mj-lt"/>
            </a:endParaRPr>
          </a:p>
          <a:p>
            <a:pPr algn="just">
              <a:lnSpc>
                <a:spcPct val="150000"/>
              </a:lnSpc>
            </a:pPr>
            <a:r>
              <a:rPr lang="vi-VN" sz="2400" dirty="0" smtClean="0">
                <a:solidFill>
                  <a:schemeClr val="tx2">
                    <a:lumMod val="75000"/>
                  </a:schemeClr>
                </a:solidFill>
                <a:latin typeface="+mj-lt"/>
              </a:rPr>
              <a:t>Bộ Thông tin và Truyền thông (Cục Phát thanh, truyền hình và thông tin điện tử) ra quyết định thu hồi giấy chứng nhận khi tổ chức, doanh nghiệp vi phạm quy định tại Khoản 2 Điều 33d Nghị định 27/2018/NĐ-CP</a:t>
            </a:r>
            <a:endParaRPr lang="en-US" sz="2400" dirty="0" smtClean="0">
              <a:solidFill>
                <a:schemeClr val="tx2">
                  <a:lumMod val="75000"/>
                </a:schemeClr>
              </a:solidFill>
              <a:latin typeface="+mj-lt"/>
            </a:endParaRPr>
          </a:p>
        </p:txBody>
      </p:sp>
    </p:spTree>
    <p:extLst>
      <p:ext uri="{BB962C8B-B14F-4D97-AF65-F5344CB8AC3E}">
        <p14:creationId xmlns="" xmlns:p14="http://schemas.microsoft.com/office/powerpoint/2010/main" val="41595120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2127805" y="69489"/>
            <a:ext cx="7016195" cy="7787955"/>
          </a:xfrm>
        </p:spPr>
        <p:txBody>
          <a:bodyPr>
            <a:noAutofit/>
          </a:bodyPr>
          <a:lstStyle/>
          <a:p>
            <a:pPr marL="0" indent="0" algn="just">
              <a:lnSpc>
                <a:spcPct val="150000"/>
              </a:lnSpc>
              <a:buNone/>
            </a:pPr>
            <a:r>
              <a:rPr lang="vi-VN" sz="2200" b="1" i="1" dirty="0">
                <a:solidFill>
                  <a:srgbClr val="FF0000"/>
                </a:solidFill>
                <a:latin typeface="+mj-lt"/>
              </a:rPr>
              <a:t>Đây là quy định mới xuất phát từ nhu cầu quản lý</a:t>
            </a:r>
            <a:r>
              <a:rPr lang="vi-VN" sz="2200" dirty="0">
                <a:solidFill>
                  <a:srgbClr val="FF0000"/>
                </a:solidFill>
                <a:latin typeface="+mj-lt"/>
              </a:rPr>
              <a:t> </a:t>
            </a:r>
            <a:r>
              <a:rPr lang="vi-VN" sz="2200" dirty="0">
                <a:solidFill>
                  <a:schemeClr val="tx2">
                    <a:lumMod val="75000"/>
                  </a:schemeClr>
                </a:solidFill>
                <a:latin typeface="+mj-lt"/>
              </a:rPr>
              <a:t>vì hiện nay Nghị định số 174/2013/NĐ-CP </a:t>
            </a:r>
            <a:r>
              <a:rPr lang="vi-VN" sz="2200" dirty="0" smtClean="0">
                <a:solidFill>
                  <a:schemeClr val="tx2">
                    <a:lumMod val="75000"/>
                  </a:schemeClr>
                </a:solidFill>
                <a:latin typeface="+mj-lt"/>
              </a:rPr>
              <a:t> </a:t>
            </a:r>
            <a:r>
              <a:rPr lang="vi-VN" sz="2200" dirty="0">
                <a:solidFill>
                  <a:schemeClr val="tx2">
                    <a:lumMod val="75000"/>
                  </a:schemeClr>
                </a:solidFill>
                <a:latin typeface="+mj-lt"/>
              </a:rPr>
              <a:t>không có quy định đình chỉ và về thu hồi giấy phép đối với các trường hợp không đáp ứng các điều kiện hoạt động theo theo quy định pháp luật, cung cấp game có nội dung xấu gây tác động, ảnh hưởng đến người chơi, không khắc phục sau khi đã có yêu cầu bằng văn bản của cơ quan quản lý…. </a:t>
            </a:r>
            <a:endParaRPr lang="en-US" sz="2200" dirty="0" smtClean="0">
              <a:solidFill>
                <a:schemeClr val="tx2">
                  <a:lumMod val="75000"/>
                </a:schemeClr>
              </a:solidFill>
              <a:latin typeface="+mj-lt"/>
            </a:endParaRPr>
          </a:p>
          <a:p>
            <a:pPr marL="0" indent="0" algn="just">
              <a:lnSpc>
                <a:spcPct val="150000"/>
              </a:lnSpc>
              <a:buNone/>
            </a:pPr>
            <a:r>
              <a:rPr lang="vi-VN" sz="2200" dirty="0" smtClean="0">
                <a:solidFill>
                  <a:schemeClr val="tx2">
                    <a:lumMod val="75000"/>
                  </a:schemeClr>
                </a:solidFill>
                <a:latin typeface="+mj-lt"/>
              </a:rPr>
              <a:t>Tại </a:t>
            </a:r>
            <a:r>
              <a:rPr lang="vi-VN" sz="2200" dirty="0">
                <a:solidFill>
                  <a:schemeClr val="tx2">
                    <a:lumMod val="75000"/>
                  </a:schemeClr>
                </a:solidFill>
                <a:latin typeface="+mj-lt"/>
              </a:rPr>
              <a:t>Điều 68 Nghị định số 174/2013/NĐ-CP chỉ quy định hình thức xử lý cao nhất về giấy phép là </a:t>
            </a:r>
            <a:r>
              <a:rPr lang="vi-VN" sz="2200" b="1" i="1" dirty="0">
                <a:solidFill>
                  <a:srgbClr val="FF0000"/>
                </a:solidFill>
                <a:latin typeface="+mj-lt"/>
              </a:rPr>
              <a:t>đình chỉ hoạt 1 đến 3 tháng</a:t>
            </a:r>
            <a:r>
              <a:rPr lang="vi-VN" sz="2200" dirty="0">
                <a:solidFill>
                  <a:schemeClr val="tx2">
                    <a:lumMod val="75000"/>
                  </a:schemeClr>
                </a:solidFill>
                <a:latin typeface="+mj-lt"/>
              </a:rPr>
              <a:t> đối với các vi phạm nghiêm trọng nhất về nội </a:t>
            </a:r>
            <a:r>
              <a:rPr lang="vi-VN" sz="2200" dirty="0" smtClean="0">
                <a:solidFill>
                  <a:schemeClr val="tx2">
                    <a:lumMod val="75000"/>
                  </a:schemeClr>
                </a:solidFill>
                <a:latin typeface="+mj-lt"/>
              </a:rPr>
              <a:t>dung</a:t>
            </a:r>
            <a:r>
              <a:rPr lang="en-US" sz="2200" dirty="0" smtClean="0">
                <a:solidFill>
                  <a:schemeClr val="tx2">
                    <a:lumMod val="75000"/>
                  </a:schemeClr>
                </a:solidFill>
                <a:latin typeface="+mj-lt"/>
              </a:rPr>
              <a:t>. </a:t>
            </a:r>
            <a:r>
              <a:rPr lang="vi-VN" sz="2200" dirty="0" smtClean="0">
                <a:solidFill>
                  <a:schemeClr val="tx2">
                    <a:lumMod val="75000"/>
                  </a:schemeClr>
                </a:solidFill>
                <a:latin typeface="+mj-lt"/>
              </a:rPr>
              <a:t>Trong </a:t>
            </a:r>
            <a:r>
              <a:rPr lang="vi-VN" sz="2200" dirty="0">
                <a:solidFill>
                  <a:schemeClr val="tx2">
                    <a:lumMod val="75000"/>
                  </a:schemeClr>
                </a:solidFill>
                <a:latin typeface="+mj-lt"/>
              </a:rPr>
              <a:t>khi đó thực tế với những hành vi vi phạm nghiêm trọng như vậy cần </a:t>
            </a:r>
            <a:r>
              <a:rPr lang="vi-VN" sz="2200" b="1" i="1" dirty="0">
                <a:solidFill>
                  <a:srgbClr val="FF0000"/>
                </a:solidFill>
                <a:latin typeface="+mj-lt"/>
              </a:rPr>
              <a:t>thu hồi giấy phép </a:t>
            </a:r>
            <a:r>
              <a:rPr lang="vi-VN" sz="2200" dirty="0">
                <a:solidFill>
                  <a:schemeClr val="tx2">
                    <a:lumMod val="75000"/>
                  </a:schemeClr>
                </a:solidFill>
                <a:latin typeface="+mj-lt"/>
              </a:rPr>
              <a:t>để bảo đảm đủ sức răn đe, ngăn chặn kịp thời các tác động xấu đối với xã hội.</a:t>
            </a:r>
            <a:endParaRPr lang="en-US" sz="2200" dirty="0" smtClean="0">
              <a:solidFill>
                <a:schemeClr val="tx2">
                  <a:lumMod val="75000"/>
                </a:schemeClr>
              </a:solidFill>
              <a:latin typeface="+mj-lt"/>
            </a:endParaRPr>
          </a:p>
        </p:txBody>
      </p:sp>
    </p:spTree>
    <p:extLst>
      <p:ext uri="{BB962C8B-B14F-4D97-AF65-F5344CB8AC3E}">
        <p14:creationId xmlns="" xmlns:p14="http://schemas.microsoft.com/office/powerpoint/2010/main" val="40294538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1365195" y="3887115"/>
            <a:ext cx="7024430" cy="916230"/>
          </a:xfrm>
        </p:spPr>
        <p:txBody>
          <a:bodyPr>
            <a:noAutofit/>
          </a:bodyPr>
          <a:lstStyle/>
          <a:p>
            <a:pPr marL="0" indent="0" algn="just">
              <a:buNone/>
            </a:pPr>
            <a:r>
              <a:rPr lang="en-US" sz="5000" b="1" i="1" dirty="0" smtClean="0">
                <a:solidFill>
                  <a:srgbClr val="FF0000"/>
                </a:solidFill>
                <a:latin typeface="Times New Roman" panose="02020603050405020304" pitchFamily="18" charset="0"/>
                <a:cs typeface="Times New Roman" panose="02020603050405020304" pitchFamily="18" charset="0"/>
              </a:rPr>
              <a:t>TRÂN TRỌNG CẢM ƠN</a:t>
            </a:r>
          </a:p>
        </p:txBody>
      </p:sp>
    </p:spTree>
    <p:extLst>
      <p:ext uri="{BB962C8B-B14F-4D97-AF65-F5344CB8AC3E}">
        <p14:creationId xmlns="" xmlns:p14="http://schemas.microsoft.com/office/powerpoint/2010/main" val="83296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Shape 163"/>
          <p:cNvSpPr txBox="1">
            <a:spLocks/>
          </p:cNvSpPr>
          <p:nvPr/>
        </p:nvSpPr>
        <p:spPr>
          <a:xfrm>
            <a:off x="2128720" y="69490"/>
            <a:ext cx="7015280" cy="1082328"/>
          </a:xfrm>
          <a:prstGeom prst="rect">
            <a:avLst/>
          </a:prstGeom>
        </p:spPr>
        <p:txBody>
          <a:bodyPr spcFirstLastPara="1" vert="horz" wrap="square" lIns="91425" tIns="91425" rIns="91425" bIns="91425" rtlCol="0" anchor="b" anchorCtr="0">
            <a:noAutofit/>
          </a:bodyPr>
          <a:lstStyle>
            <a:lvl1pPr algn="l" defTabSz="914400" rtl="0" eaLnBrk="1" latinLnBrk="0" hangingPunct="1">
              <a:spcBef>
                <a:spcPct val="0"/>
              </a:spcBef>
              <a:buNone/>
              <a:defRPr sz="3600" kern="1200">
                <a:solidFill>
                  <a:schemeClr val="accent6">
                    <a:lumMod val="75000"/>
                  </a:schemeClr>
                </a:solidFill>
                <a:latin typeface="+mj-lt"/>
                <a:ea typeface="+mj-ea"/>
                <a:cs typeface="+mj-cs"/>
              </a:defRPr>
            </a:lvl1pPr>
          </a:lstStyle>
          <a:p>
            <a:r>
              <a:rPr lang="vi-VN" sz="3000" b="1" dirty="0" smtClean="0">
                <a:solidFill>
                  <a:srgbClr val="FF0000"/>
                </a:solidFill>
              </a:rPr>
              <a:t>1. Cắt bỏ một số điều kiện, thành phần hồ sơ</a:t>
            </a:r>
            <a:r>
              <a:rPr lang="en-US" sz="3000" b="1" dirty="0" smtClean="0">
                <a:solidFill>
                  <a:srgbClr val="FF0000"/>
                </a:solidFill>
              </a:rPr>
              <a:t> (1)</a:t>
            </a:r>
            <a:endParaRPr lang="vi-VN" sz="3000" b="1" dirty="0">
              <a:solidFill>
                <a:srgbClr val="002060"/>
              </a:solidFill>
            </a:endParaRPr>
          </a:p>
        </p:txBody>
      </p:sp>
      <p:sp>
        <p:nvSpPr>
          <p:cNvPr id="7" name="TextBox 6"/>
          <p:cNvSpPr txBox="1"/>
          <p:nvPr/>
        </p:nvSpPr>
        <p:spPr>
          <a:xfrm>
            <a:off x="2281425" y="1242296"/>
            <a:ext cx="6675930" cy="5170646"/>
          </a:xfrm>
          <a:prstGeom prst="rect">
            <a:avLst/>
          </a:prstGeom>
          <a:noFill/>
        </p:spPr>
        <p:txBody>
          <a:bodyPr wrap="square" rtlCol="0">
            <a:spAutoFit/>
          </a:bodyPr>
          <a:lstStyle/>
          <a:p>
            <a:pPr algn="just">
              <a:lnSpc>
                <a:spcPct val="150000"/>
              </a:lnSpc>
            </a:pP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Bỏ</a:t>
            </a: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02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điều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kiện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về</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nhân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sự</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chịu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trách</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nhiệm</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quản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lý</a:t>
            </a:r>
            <a:endPar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endParaRPr>
          </a:p>
          <a:p>
            <a:pPr algn="just">
              <a:lnSpc>
                <a:spcPct val="150000"/>
              </a:lnSpc>
            </a:pP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Người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đứng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đầu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tổ</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chức</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là</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người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chịu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trách</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nhiệm</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quản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lý</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nội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dung;</a:t>
            </a:r>
          </a:p>
          <a:p>
            <a:pPr algn="just">
              <a:lnSpc>
                <a:spcPct val="150000"/>
              </a:lnSpc>
            </a:pP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Phải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có</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bằng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đại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học</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hoặc</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tương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đương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trở</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lên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a:t>
            </a:r>
          </a:p>
          <a:p>
            <a:pPr algn="just">
              <a:lnSpc>
                <a:spcPct val="150000"/>
              </a:lnSpc>
            </a:pP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Bỏ</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01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điều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kiện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kỹ</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thuật</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Sẵn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sàng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kết</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nối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xác</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thực</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thông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tin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cá</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nhân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với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cơ</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sở</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dữ</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liệu</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điện</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tử</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về</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CMTND</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với</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hồ</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sơ</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cấp</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giấy</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phép</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thiết</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lập</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mạng</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a:solidFill>
                  <a:schemeClr val="tx2">
                    <a:lumMod val="50000"/>
                  </a:schemeClr>
                </a:solidFill>
                <a:latin typeface="Roboto Slab" panose="020B0604020202020204" charset="0"/>
                <a:ea typeface="Roboto Slab" panose="020B0604020202020204" charset="0"/>
                <a:cs typeface="Times New Roman" panose="02020603050405020304" pitchFamily="18" charset="0"/>
              </a:rPr>
              <a:t>xã</a:t>
            </a:r>
            <a:r>
              <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r>
              <a:rPr lang="en-US" sz="2200" dirty="0" err="1"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hội</a:t>
            </a:r>
            <a:r>
              <a:rPr lang="en-US" sz="2200" i="1"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a:t>
            </a:r>
            <a:r>
              <a:rPr lang="en-US" sz="2200" dirty="0" smtClean="0">
                <a:solidFill>
                  <a:schemeClr val="tx2">
                    <a:lumMod val="50000"/>
                  </a:schemeClr>
                </a:solidFill>
                <a:latin typeface="Roboto Slab" panose="020B0604020202020204" charset="0"/>
                <a:ea typeface="Roboto Slab" panose="020B0604020202020204" charset="0"/>
                <a:cs typeface="Times New Roman" panose="02020603050405020304" pitchFamily="18" charset="0"/>
              </a:rPr>
              <a:t> </a:t>
            </a:r>
            <a:endParaRPr lang="en-US" sz="2200" dirty="0">
              <a:solidFill>
                <a:schemeClr val="tx2">
                  <a:lumMod val="50000"/>
                </a:schemeClr>
              </a:solidFill>
              <a:latin typeface="Roboto Slab" panose="020B0604020202020204" charset="0"/>
              <a:ea typeface="Roboto Slab" panose="020B0604020202020204" charset="0"/>
              <a:cs typeface="Times New Roman" panose="02020603050405020304" pitchFamily="18" charset="0"/>
            </a:endParaRPr>
          </a:p>
        </p:txBody>
      </p:sp>
    </p:spTree>
    <p:extLst>
      <p:ext uri="{BB962C8B-B14F-4D97-AF65-F5344CB8AC3E}">
        <p14:creationId xmlns="" xmlns:p14="http://schemas.microsoft.com/office/powerpoint/2010/main" val="1101633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2128720" y="1596540"/>
            <a:ext cx="6561740" cy="4524315"/>
          </a:xfrm>
          <a:prstGeom prst="rect">
            <a:avLst/>
          </a:prstGeom>
        </p:spPr>
        <p:txBody>
          <a:bodyPr wrap="square">
            <a:spAutoFit/>
          </a:bodyPr>
          <a:lstStyle/>
          <a:p>
            <a:pPr marL="381000" indent="-342900" algn="just">
              <a:buFontTx/>
              <a:buChar char="-"/>
            </a:pPr>
            <a:r>
              <a:rPr lang="vi-VN" sz="2400" dirty="0" smtClean="0">
                <a:solidFill>
                  <a:schemeClr val="tx2">
                    <a:lumMod val="75000"/>
                  </a:schemeClr>
                </a:solidFill>
                <a:latin typeface="+mj-lt"/>
                <a:ea typeface="Roboto Slab" panose="020B0604020202020204" charset="0"/>
                <a:cs typeface="Times New Roman" panose="02020603050405020304" pitchFamily="18" charset="0"/>
              </a:rPr>
              <a:t>Bỏ </a:t>
            </a:r>
            <a:r>
              <a:rPr lang="vi-VN" sz="2400" dirty="0">
                <a:solidFill>
                  <a:schemeClr val="tx2">
                    <a:lumMod val="75000"/>
                  </a:schemeClr>
                </a:solidFill>
                <a:latin typeface="+mj-lt"/>
                <a:ea typeface="Roboto Slab" panose="020B0604020202020204" charset="0"/>
                <a:cs typeface="Times New Roman" panose="02020603050405020304" pitchFamily="18" charset="0"/>
              </a:rPr>
              <a:t>02 thành phần hồ sơ trong hồ </a:t>
            </a:r>
            <a:r>
              <a:rPr lang="vi-VN" sz="2400" dirty="0" smtClean="0">
                <a:solidFill>
                  <a:schemeClr val="tx2">
                    <a:lumMod val="75000"/>
                  </a:schemeClr>
                </a:solidFill>
                <a:latin typeface="+mj-lt"/>
                <a:ea typeface="Roboto Slab" panose="020B0604020202020204" charset="0"/>
                <a:cs typeface="Times New Roman" panose="02020603050405020304" pitchFamily="18" charset="0"/>
              </a:rPr>
              <a:t>sơ</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a:t>
            </a:r>
            <a:endParaRPr lang="en-US" sz="2400" dirty="0">
              <a:solidFill>
                <a:schemeClr val="tx2">
                  <a:lumMod val="75000"/>
                </a:schemeClr>
              </a:solidFill>
              <a:latin typeface="+mj-lt"/>
              <a:ea typeface="Roboto Slab" panose="020B0604020202020204" charset="0"/>
              <a:cs typeface="Times New Roman" panose="02020603050405020304" pitchFamily="18" charset="0"/>
            </a:endParaRPr>
          </a:p>
          <a:p>
            <a:pPr marL="838200" lvl="1" indent="-342900" algn="just">
              <a:buFontTx/>
              <a:buChar char="-"/>
            </a:pPr>
            <a:r>
              <a:rPr lang="vi-VN" sz="2400" dirty="0" smtClean="0">
                <a:solidFill>
                  <a:schemeClr val="tx2">
                    <a:lumMod val="75000"/>
                  </a:schemeClr>
                </a:solidFill>
                <a:latin typeface="+mj-lt"/>
                <a:ea typeface="Roboto Slab" panose="020B0604020202020204" charset="0"/>
                <a:cs typeface="Times New Roman" panose="02020603050405020304" pitchFamily="18" charset="0"/>
              </a:rPr>
              <a:t>Bản </a:t>
            </a:r>
            <a:r>
              <a:rPr lang="vi-VN" sz="2400" dirty="0">
                <a:solidFill>
                  <a:schemeClr val="tx2">
                    <a:lumMod val="75000"/>
                  </a:schemeClr>
                </a:solidFill>
                <a:latin typeface="+mj-lt"/>
                <a:ea typeface="Roboto Slab" panose="020B0604020202020204" charset="0"/>
                <a:cs typeface="Times New Roman" panose="02020603050405020304" pitchFamily="18" charset="0"/>
              </a:rPr>
              <a:t>sao có chứng thực bằng tốt nghiệp đại </a:t>
            </a:r>
            <a:r>
              <a:rPr lang="vi-VN" sz="2400" dirty="0" smtClean="0">
                <a:solidFill>
                  <a:schemeClr val="tx2">
                    <a:lumMod val="75000"/>
                  </a:schemeClr>
                </a:solidFill>
                <a:latin typeface="+mj-lt"/>
                <a:ea typeface="Roboto Slab" panose="020B0604020202020204" charset="0"/>
                <a:cs typeface="Times New Roman" panose="02020603050405020304" pitchFamily="18" charset="0"/>
              </a:rPr>
              <a:t>học</a:t>
            </a:r>
            <a:endParaRPr lang="en-US" sz="2400" dirty="0">
              <a:solidFill>
                <a:schemeClr val="tx2">
                  <a:lumMod val="75000"/>
                </a:schemeClr>
              </a:solidFill>
              <a:latin typeface="+mj-lt"/>
              <a:ea typeface="Roboto Slab" panose="020B0604020202020204" charset="0"/>
              <a:cs typeface="Times New Roman" panose="02020603050405020304" pitchFamily="18" charset="0"/>
            </a:endParaRPr>
          </a:p>
          <a:p>
            <a:pPr marL="838200" lvl="1" indent="-342900" algn="just">
              <a:buFontTx/>
              <a:buChar char="-"/>
            </a:pPr>
            <a:r>
              <a:rPr lang="en-US" sz="2400" dirty="0" smtClean="0">
                <a:solidFill>
                  <a:schemeClr val="tx2">
                    <a:lumMod val="75000"/>
                  </a:schemeClr>
                </a:solidFill>
                <a:latin typeface="+mj-lt"/>
                <a:ea typeface="Roboto Slab" panose="020B0604020202020204" charset="0"/>
                <a:cs typeface="Times New Roman" panose="02020603050405020304" pitchFamily="18" charset="0"/>
              </a:rPr>
              <a:t>S</a:t>
            </a:r>
            <a:r>
              <a:rPr lang="vi-VN" sz="2400" dirty="0">
                <a:solidFill>
                  <a:schemeClr val="tx2">
                    <a:lumMod val="75000"/>
                  </a:schemeClr>
                </a:solidFill>
                <a:latin typeface="+mj-lt"/>
                <a:ea typeface="Roboto Slab" panose="020B0604020202020204" charset="0"/>
                <a:cs typeface="Times New Roman" panose="02020603050405020304" pitchFamily="18" charset="0"/>
              </a:rPr>
              <a:t>ơ yếu lí lịch của người chịu trách nhiệm quản lý </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	</a:t>
            </a:r>
            <a:r>
              <a:rPr lang="vi-VN" sz="2400" dirty="0" smtClean="0">
                <a:solidFill>
                  <a:schemeClr val="tx2">
                    <a:lumMod val="75000"/>
                  </a:schemeClr>
                </a:solidFill>
                <a:latin typeface="+mj-lt"/>
                <a:ea typeface="Roboto Slab" panose="020B0604020202020204" charset="0"/>
                <a:cs typeface="Times New Roman" panose="02020603050405020304" pitchFamily="18" charset="0"/>
              </a:rPr>
              <a:t>nội </a:t>
            </a:r>
            <a:r>
              <a:rPr lang="vi-VN" sz="2400" dirty="0">
                <a:solidFill>
                  <a:schemeClr val="tx2">
                    <a:lumMod val="75000"/>
                  </a:schemeClr>
                </a:solidFill>
                <a:latin typeface="+mj-lt"/>
                <a:ea typeface="Roboto Slab" panose="020B0604020202020204" charset="0"/>
                <a:cs typeface="Times New Roman" panose="02020603050405020304" pitchFamily="18" charset="0"/>
              </a:rPr>
              <a:t>dung</a:t>
            </a:r>
            <a:r>
              <a:rPr lang="en-US" sz="2400" dirty="0">
                <a:solidFill>
                  <a:schemeClr val="tx2">
                    <a:lumMod val="75000"/>
                  </a:schemeClr>
                </a:solidFill>
                <a:latin typeface="+mj-lt"/>
                <a:ea typeface="Roboto Slab" panose="020B0604020202020204" charset="0"/>
                <a:cs typeface="Times New Roman" panose="02020603050405020304" pitchFamily="18" charset="0"/>
              </a:rPr>
              <a:t>.</a:t>
            </a:r>
            <a:endParaRPr lang="vi-VN" sz="2400" dirty="0">
              <a:solidFill>
                <a:schemeClr val="tx2">
                  <a:lumMod val="75000"/>
                </a:schemeClr>
              </a:solidFill>
              <a:latin typeface="+mj-lt"/>
              <a:ea typeface="Roboto Slab" panose="020B0604020202020204" charset="0"/>
              <a:cs typeface="Times New Roman" panose="02020603050405020304" pitchFamily="18" charset="0"/>
            </a:endParaRPr>
          </a:p>
          <a:p>
            <a:pPr marL="38100" algn="just">
              <a:buFontTx/>
              <a:buChar char="-"/>
            </a:pPr>
            <a:r>
              <a:rPr lang="vi-VN" sz="2400" dirty="0" smtClean="0">
                <a:solidFill>
                  <a:schemeClr val="tx2">
                    <a:lumMod val="75000"/>
                  </a:schemeClr>
                </a:solidFill>
                <a:latin typeface="+mj-lt"/>
                <a:ea typeface="Roboto Slab" panose="020B0604020202020204" charset="0"/>
                <a:cs typeface="Times New Roman" panose="02020603050405020304" pitchFamily="18" charset="0"/>
              </a:rPr>
              <a:t>Thay </a:t>
            </a:r>
            <a:r>
              <a:rPr lang="vi-VN" sz="2400" dirty="0">
                <a:solidFill>
                  <a:schemeClr val="tx2">
                    <a:lumMod val="75000"/>
                  </a:schemeClr>
                </a:solidFill>
                <a:latin typeface="+mj-lt"/>
                <a:ea typeface="Roboto Slab" panose="020B0604020202020204" charset="0"/>
                <a:cs typeface="Times New Roman" panose="02020603050405020304" pitchFamily="18" charset="0"/>
              </a:rPr>
              <a:t>thủ tục cấp giấy phép sửa đổi, bổ sung giấy phép thành thủ tục </a:t>
            </a:r>
            <a:r>
              <a:rPr lang="vi-VN" sz="2400" b="1" i="1" dirty="0">
                <a:solidFill>
                  <a:schemeClr val="tx2">
                    <a:lumMod val="75000"/>
                  </a:schemeClr>
                </a:solidFill>
                <a:latin typeface="+mj-lt"/>
                <a:ea typeface="Roboto Slab" panose="020B0604020202020204" charset="0"/>
                <a:cs typeface="Times New Roman" panose="02020603050405020304" pitchFamily="18" charset="0"/>
              </a:rPr>
              <a:t>Thông báo khi có sự thay đổi địa chỉ trụ sở chính chuyển</a:t>
            </a:r>
            <a:r>
              <a:rPr lang="en-US" sz="2400" dirty="0">
                <a:solidFill>
                  <a:schemeClr val="tx2">
                    <a:lumMod val="75000"/>
                  </a:schemeClr>
                </a:solidFill>
                <a:latin typeface="+mj-lt"/>
                <a:ea typeface="Roboto Slab" panose="020B0604020202020204" charset="0"/>
                <a:cs typeface="Times New Roman" panose="02020603050405020304" pitchFamily="18" charset="0"/>
              </a:rPr>
              <a:t>.</a:t>
            </a:r>
            <a:endParaRPr lang="vi-VN" sz="2400" dirty="0">
              <a:solidFill>
                <a:schemeClr val="tx2">
                  <a:lumMod val="75000"/>
                </a:schemeClr>
              </a:solidFill>
              <a:latin typeface="+mj-lt"/>
              <a:ea typeface="Roboto Slab" panose="020B0604020202020204" charset="0"/>
              <a:cs typeface="Times New Roman" panose="02020603050405020304" pitchFamily="18" charset="0"/>
            </a:endParaRPr>
          </a:p>
          <a:p>
            <a:pPr marL="38100" algn="just">
              <a:buFontTx/>
              <a:buChar char="-"/>
            </a:pPr>
            <a:r>
              <a:rPr lang="vi-VN" sz="2400" dirty="0" smtClean="0">
                <a:solidFill>
                  <a:schemeClr val="tx2">
                    <a:lumMod val="75000"/>
                  </a:schemeClr>
                </a:solidFill>
                <a:latin typeface="+mj-lt"/>
                <a:ea typeface="Roboto Slab" panose="020B0604020202020204" charset="0"/>
                <a:cs typeface="Times New Roman" panose="02020603050405020304" pitchFamily="18" charset="0"/>
              </a:rPr>
              <a:t> </a:t>
            </a:r>
            <a:r>
              <a:rPr lang="en-US" sz="2400" dirty="0" err="1" smtClean="0">
                <a:solidFill>
                  <a:schemeClr val="tx2">
                    <a:lumMod val="75000"/>
                  </a:schemeClr>
                </a:solidFill>
                <a:latin typeface="+mj-lt"/>
                <a:ea typeface="Roboto Slab" panose="020B0604020202020204" charset="0"/>
                <a:cs typeface="Times New Roman" panose="02020603050405020304" pitchFamily="18" charset="0"/>
              </a:rPr>
              <a:t>Chỉ</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 </a:t>
            </a:r>
            <a:r>
              <a:rPr lang="en-US" sz="2400" dirty="0" err="1" smtClean="0">
                <a:solidFill>
                  <a:schemeClr val="tx2">
                    <a:lumMod val="75000"/>
                  </a:schemeClr>
                </a:solidFill>
                <a:latin typeface="+mj-lt"/>
                <a:ea typeface="Roboto Slab" panose="020B0604020202020204" charset="0"/>
                <a:cs typeface="Times New Roman" panose="02020603050405020304" pitchFamily="18" charset="0"/>
              </a:rPr>
              <a:t>yêu</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 </a:t>
            </a:r>
            <a:r>
              <a:rPr lang="en-US" sz="2400" dirty="0" err="1" smtClean="0">
                <a:solidFill>
                  <a:schemeClr val="tx2">
                    <a:lumMod val="75000"/>
                  </a:schemeClr>
                </a:solidFill>
                <a:latin typeface="+mj-lt"/>
                <a:ea typeface="Roboto Slab" panose="020B0604020202020204" charset="0"/>
                <a:cs typeface="Times New Roman" panose="02020603050405020304" pitchFamily="18" charset="0"/>
              </a:rPr>
              <a:t>cầu</a:t>
            </a:r>
            <a:r>
              <a:rPr lang="vi-VN" sz="2400" dirty="0" smtClean="0">
                <a:solidFill>
                  <a:schemeClr val="tx2">
                    <a:lumMod val="75000"/>
                  </a:schemeClr>
                </a:solidFill>
                <a:latin typeface="+mj-lt"/>
                <a:ea typeface="Roboto Slab" panose="020B0604020202020204" charset="0"/>
                <a:cs typeface="Times New Roman" panose="02020603050405020304" pitchFamily="18" charset="0"/>
              </a:rPr>
              <a:t> bản sao hợp lệ</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 </a:t>
            </a:r>
            <a:r>
              <a:rPr lang="vi-VN" sz="2400" dirty="0" smtClean="0">
                <a:solidFill>
                  <a:schemeClr val="tx2">
                    <a:lumMod val="75000"/>
                  </a:schemeClr>
                </a:solidFill>
                <a:latin typeface="+mj-lt"/>
                <a:ea typeface="Roboto Slab" panose="020B0604020202020204" charset="0"/>
                <a:cs typeface="Times New Roman" panose="02020603050405020304" pitchFamily="18" charset="0"/>
              </a:rPr>
              <a:t>giấy tờ đăng ký kinh doanh bao gồm bảo sao được cấp từ sổ gốc hoặc bản sao có chứng thực hoặc bản sao đối chiếu với bản gốc các giấy tờ nêu trên</a:t>
            </a:r>
            <a:r>
              <a:rPr lang="en-US" sz="2400" dirty="0" smtClean="0">
                <a:solidFill>
                  <a:schemeClr val="tx2">
                    <a:lumMod val="75000"/>
                  </a:schemeClr>
                </a:solidFill>
                <a:latin typeface="+mj-lt"/>
                <a:ea typeface="Roboto Slab" panose="020B0604020202020204" charset="0"/>
                <a:cs typeface="Times New Roman" panose="02020603050405020304" pitchFamily="18" charset="0"/>
              </a:rPr>
              <a:t>.</a:t>
            </a:r>
            <a:endParaRPr lang="vi-VN" sz="2400" dirty="0">
              <a:solidFill>
                <a:schemeClr val="tx2">
                  <a:lumMod val="75000"/>
                </a:schemeClr>
              </a:solidFill>
              <a:latin typeface="+mj-lt"/>
              <a:ea typeface="Roboto Slab" panose="020B0604020202020204" charset="0"/>
              <a:cs typeface="Times New Roman" panose="02020603050405020304" pitchFamily="18" charset="0"/>
            </a:endParaRPr>
          </a:p>
        </p:txBody>
      </p:sp>
      <p:sp>
        <p:nvSpPr>
          <p:cNvPr id="7" name="Rectangle 6"/>
          <p:cNvSpPr/>
          <p:nvPr/>
        </p:nvSpPr>
        <p:spPr>
          <a:xfrm>
            <a:off x="2147050" y="222195"/>
            <a:ext cx="6714445" cy="1015663"/>
          </a:xfrm>
          <a:prstGeom prst="rect">
            <a:avLst/>
          </a:prstGeom>
        </p:spPr>
        <p:txBody>
          <a:bodyPr wrap="square">
            <a:spAutoFit/>
          </a:bodyPr>
          <a:lstStyle/>
          <a:p>
            <a:r>
              <a:rPr lang="vi-VN" sz="3000" b="1" dirty="0">
                <a:solidFill>
                  <a:srgbClr val="FF0000"/>
                </a:solidFill>
              </a:rPr>
              <a:t>1. Cắt bỏ một số điều kiện, thành phần hồ </a:t>
            </a:r>
            <a:r>
              <a:rPr lang="vi-VN" sz="3000" b="1" dirty="0" smtClean="0">
                <a:solidFill>
                  <a:srgbClr val="FF0000"/>
                </a:solidFill>
              </a:rPr>
              <a:t>sơ</a:t>
            </a:r>
            <a:r>
              <a:rPr lang="en-US" sz="3000" b="1" dirty="0" smtClean="0">
                <a:solidFill>
                  <a:srgbClr val="FF0000"/>
                </a:solidFill>
              </a:rPr>
              <a:t> (2)</a:t>
            </a:r>
            <a:endParaRPr lang="vi-VN" sz="3000" b="1" dirty="0">
              <a:solidFill>
                <a:srgbClr val="002060"/>
              </a:solidFill>
            </a:endParaRPr>
          </a:p>
        </p:txBody>
      </p:sp>
    </p:spTree>
    <p:extLst>
      <p:ext uri="{BB962C8B-B14F-4D97-AF65-F5344CB8AC3E}">
        <p14:creationId xmlns="" xmlns:p14="http://schemas.microsoft.com/office/powerpoint/2010/main" val="890161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2147050" y="222195"/>
            <a:ext cx="6714445" cy="1077218"/>
          </a:xfrm>
          <a:prstGeom prst="rect">
            <a:avLst/>
          </a:prstGeom>
        </p:spPr>
        <p:txBody>
          <a:bodyPr wrap="square">
            <a:spAutoFit/>
          </a:bodyPr>
          <a:lstStyle/>
          <a:p>
            <a:r>
              <a:rPr lang="en-US" sz="3200" b="1" dirty="0" smtClean="0">
                <a:solidFill>
                  <a:srgbClr val="FF0000"/>
                </a:solidFill>
                <a:latin typeface="Times New Roman" panose="02020603050405020304" pitchFamily="18" charset="0"/>
                <a:cs typeface="Times New Roman" panose="02020603050405020304" pitchFamily="18" charset="0"/>
              </a:rPr>
              <a:t>2. </a:t>
            </a:r>
            <a:r>
              <a:rPr lang="en-US" sz="3200" b="1" dirty="0" err="1" smtClean="0">
                <a:solidFill>
                  <a:srgbClr val="FF0000"/>
                </a:solidFill>
                <a:latin typeface="Times New Roman" panose="02020603050405020304" pitchFamily="18" charset="0"/>
                <a:cs typeface="Times New Roman" panose="02020603050405020304" pitchFamily="18" charset="0"/>
              </a:rPr>
              <a:t>Rút</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ngắn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thời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gian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xử</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lý</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hồ</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sơ</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tại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cơ</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quan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quản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lý</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nhà</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nước</a:t>
            </a:r>
            <a:r>
              <a:rPr lang="en-US" sz="3200" b="1" dirty="0" smtClean="0">
                <a:solidFill>
                  <a:srgbClr val="FF0000"/>
                </a:solidFill>
                <a:latin typeface="Times New Roman" panose="02020603050405020304" pitchFamily="18" charset="0"/>
                <a:cs typeface="Times New Roman" panose="02020603050405020304" pitchFamily="18" charset="0"/>
              </a:rPr>
              <a:t> </a:t>
            </a:r>
            <a:endParaRPr lang="vi-VN" sz="3000" b="1" dirty="0">
              <a:solidFill>
                <a:srgbClr val="002060"/>
              </a:solidFill>
            </a:endParaRPr>
          </a:p>
        </p:txBody>
      </p:sp>
      <p:sp>
        <p:nvSpPr>
          <p:cNvPr id="4" name="Rectangle 3"/>
          <p:cNvSpPr/>
          <p:nvPr/>
        </p:nvSpPr>
        <p:spPr>
          <a:xfrm>
            <a:off x="2128720" y="1901950"/>
            <a:ext cx="6714445" cy="5478423"/>
          </a:xfrm>
          <a:prstGeom prst="rect">
            <a:avLst/>
          </a:prstGeom>
        </p:spPr>
        <p:txBody>
          <a:bodyPr wrap="square">
            <a:spAutoFit/>
          </a:bodyPr>
          <a:lstStyle/>
          <a:p>
            <a:pPr>
              <a:lnSpc>
                <a:spcPct val="150000"/>
              </a:lnSpc>
            </a:pP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Trang</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thông</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tin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điện</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tử</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còn</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10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ngày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làm</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việc</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so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với</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quy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định</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trước</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đây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là</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15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ngày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làm</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việc</a:t>
            </a:r>
            <a:endPar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endParaRPr>
          </a:p>
          <a:p>
            <a:pPr>
              <a:lnSpc>
                <a:spcPct val="150000"/>
              </a:lnSpc>
            </a:pP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Mạng</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xã</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cs typeface="Times New Roman" panose="02020603050405020304" pitchFamily="18" charset="0"/>
              </a:rPr>
              <a:t>hội</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còn</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30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ngày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so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với</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quy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định</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trước</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đây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là</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30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ngày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làm</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việc</a:t>
            </a:r>
            <a:endPar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endParaRPr>
          </a:p>
          <a:p>
            <a:pPr>
              <a:lnSpc>
                <a:spcPct val="150000"/>
              </a:lnSpc>
            </a:pP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Sửa</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đổi</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bổ</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sung,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giấy</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phép</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trang</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TTĐT</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tổng</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hợp</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và</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mạng</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xã</a:t>
            </a:r>
            <a:r>
              <a:rPr lang="en-US" sz="2800" dirty="0"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 </a:t>
            </a:r>
            <a:r>
              <a:rPr lang="en-US" sz="2800" dirty="0" err="1" smtClean="0">
                <a:solidFill>
                  <a:schemeClr val="tx2">
                    <a:lumMod val="50000"/>
                  </a:schemeClr>
                </a:solidFill>
                <a:latin typeface="Times New Roman" panose="02020603050405020304" pitchFamily="18" charset="0"/>
                <a:ea typeface="Roboto Slab" panose="020B0604020202020204" charset="0"/>
                <a:cs typeface="Times New Roman" panose="02020603050405020304" pitchFamily="18" charset="0"/>
              </a:rPr>
              <a:t>hội</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  </a:t>
            </a:r>
          </a:p>
          <a:p>
            <a:endParaRPr lang="en-US" sz="2800" dirty="0" smtClean="0">
              <a:solidFill>
                <a:schemeClr val="tx2">
                  <a:lumMod val="50000"/>
                </a:schemeClr>
              </a:solidFill>
              <a:latin typeface="Times New Roman" panose="02020603050405020304" pitchFamily="18" charset="0"/>
              <a:cs typeface="Times New Roman" panose="02020603050405020304" pitchFamily="18" charset="0"/>
            </a:endParaRPr>
          </a:p>
          <a:p>
            <a:r>
              <a:rPr lang="en-US" sz="2800" b="1" dirty="0" smtClean="0">
                <a:solidFill>
                  <a:schemeClr val="tx2">
                    <a:lumMod val="50000"/>
                  </a:schemeClr>
                </a:solidFill>
                <a:latin typeface="Times New Roman" panose="02020603050405020304" pitchFamily="18" charset="0"/>
                <a:cs typeface="Times New Roman" panose="02020603050405020304" pitchFamily="18" charset="0"/>
              </a:rPr>
              <a:t> </a:t>
            </a:r>
            <a:endParaRPr lang="vi-VN" sz="2800" b="1" dirty="0">
              <a:solidFill>
                <a:schemeClr val="tx2">
                  <a:lumMod val="50000"/>
                </a:schemeClr>
              </a:solidFill>
            </a:endParaRPr>
          </a:p>
        </p:txBody>
      </p:sp>
    </p:spTree>
    <p:extLst>
      <p:ext uri="{BB962C8B-B14F-4D97-AF65-F5344CB8AC3E}">
        <p14:creationId xmlns="" xmlns:p14="http://schemas.microsoft.com/office/powerpoint/2010/main" val="890161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127805" y="69490"/>
            <a:ext cx="7016195" cy="1679755"/>
          </a:xfrm>
        </p:spPr>
        <p:txBody>
          <a:bodyPr>
            <a:normAutofit fontScale="90000"/>
          </a:bodyPr>
          <a:lstStyle/>
          <a:p>
            <a:pPr algn="just"/>
            <a:r>
              <a:rPr lang="da-DK" sz="2800" b="1" dirty="0" smtClean="0">
                <a:solidFill>
                  <a:srgbClr val="FF0000"/>
                </a:solidFill>
                <a:latin typeface="Times New Roman" panose="02020603050405020304" pitchFamily="18" charset="0"/>
                <a:cs typeface="Times New Roman" panose="02020603050405020304" pitchFamily="18" charset="0"/>
              </a:rPr>
              <a:t>3. Bổ </a:t>
            </a:r>
            <a:r>
              <a:rPr lang="da-DK" sz="2800" b="1" dirty="0">
                <a:solidFill>
                  <a:srgbClr val="FF0000"/>
                </a:solidFill>
                <a:latin typeface="Times New Roman" panose="02020603050405020304" pitchFamily="18" charset="0"/>
                <a:cs typeface="Times New Roman" panose="02020603050405020304" pitchFamily="18" charset="0"/>
              </a:rPr>
              <a:t>sung quy định về </a:t>
            </a:r>
            <a:r>
              <a:rPr lang="da-DK" sz="2800" b="1" i="1" dirty="0">
                <a:solidFill>
                  <a:srgbClr val="FF0000"/>
                </a:solidFill>
                <a:latin typeface="Times New Roman" panose="02020603050405020304" pitchFamily="18" charset="0"/>
                <a:cs typeface="Times New Roman" panose="02020603050405020304" pitchFamily="18" charset="0"/>
              </a:rPr>
              <a:t>đình chỉ, thu hồi</a:t>
            </a:r>
            <a:r>
              <a:rPr lang="da-DK"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giấy phép thiết lập trang thông tin điện tử t</a:t>
            </a:r>
            <a:r>
              <a:rPr lang="da-DK" sz="2800" b="1" dirty="0">
                <a:solidFill>
                  <a:srgbClr val="FF0000"/>
                </a:solidFill>
                <a:latin typeface="Times New Roman" panose="02020603050405020304" pitchFamily="18" charset="0"/>
                <a:cs typeface="Times New Roman" panose="02020603050405020304" pitchFamily="18" charset="0"/>
              </a:rPr>
              <a:t>ổ</a:t>
            </a:r>
            <a:r>
              <a:rPr lang="vi-VN" sz="2800" b="1" dirty="0">
                <a:solidFill>
                  <a:srgbClr val="FF0000"/>
                </a:solidFill>
                <a:latin typeface="Times New Roman" panose="02020603050405020304" pitchFamily="18" charset="0"/>
                <a:cs typeface="Times New Roman" panose="02020603050405020304" pitchFamily="18" charset="0"/>
              </a:rPr>
              <a:t>ng hợp, gi</a:t>
            </a:r>
            <a:r>
              <a:rPr lang="da-DK" sz="2800" b="1" dirty="0">
                <a:solidFill>
                  <a:srgbClr val="FF0000"/>
                </a:solidFill>
                <a:latin typeface="Times New Roman" panose="02020603050405020304" pitchFamily="18" charset="0"/>
                <a:cs typeface="Times New Roman" panose="02020603050405020304" pitchFamily="18" charset="0"/>
              </a:rPr>
              <a:t>ấ</a:t>
            </a:r>
            <a:r>
              <a:rPr lang="vi-VN" sz="2800" b="1" dirty="0">
                <a:solidFill>
                  <a:srgbClr val="FF0000"/>
                </a:solidFill>
                <a:latin typeface="Times New Roman" panose="02020603050405020304" pitchFamily="18" charset="0"/>
                <a:cs typeface="Times New Roman" panose="02020603050405020304" pitchFamily="18" charset="0"/>
              </a:rPr>
              <a:t>y phép thiết lập mạng xã hội </a:t>
            </a:r>
            <a:r>
              <a:rPr lang="da-DK" sz="2800" b="1" dirty="0">
                <a:solidFill>
                  <a:srgbClr val="FF0000"/>
                </a:solidFill>
                <a:latin typeface="Times New Roman" panose="02020603050405020304" pitchFamily="18" charset="0"/>
                <a:cs typeface="Times New Roman" panose="02020603050405020304" pitchFamily="18" charset="0"/>
              </a:rPr>
              <a:t>và </a:t>
            </a:r>
            <a:r>
              <a:rPr lang="da-DK" sz="2800" b="1" i="1" dirty="0">
                <a:solidFill>
                  <a:srgbClr val="FF0000"/>
                </a:solidFill>
                <a:latin typeface="Times New Roman" panose="02020603050405020304" pitchFamily="18" charset="0"/>
                <a:cs typeface="Times New Roman" panose="02020603050405020304" pitchFamily="18" charset="0"/>
              </a:rPr>
              <a:t>trình tự thu hồi</a:t>
            </a:r>
            <a:endParaRPr lang="en-US" sz="2800" i="1"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2127805" y="1596540"/>
            <a:ext cx="7016195" cy="5497380"/>
          </a:xfrm>
        </p:spPr>
        <p:txBody>
          <a:bodyPr>
            <a:noAutofit/>
          </a:bodyPr>
          <a:lstStyle/>
          <a:p>
            <a:pPr>
              <a:lnSpc>
                <a:spcPct val="150000"/>
              </a:lnSpc>
            </a:pPr>
            <a:r>
              <a:rPr lang="da-DK" sz="2400" dirty="0" smtClean="0">
                <a:solidFill>
                  <a:schemeClr val="tx2">
                    <a:lumMod val="75000"/>
                  </a:schemeClr>
                </a:solidFill>
                <a:latin typeface="Times New Roman" panose="02020603050405020304" pitchFamily="18" charset="0"/>
                <a:cs typeface="Times New Roman" panose="02020603050405020304" pitchFamily="18" charset="0"/>
              </a:rPr>
              <a:t>Đ</a:t>
            </a:r>
            <a:r>
              <a:rPr lang="vi-VN" sz="2400" dirty="0">
                <a:solidFill>
                  <a:schemeClr val="tx2">
                    <a:lumMod val="75000"/>
                  </a:schemeClr>
                </a:solidFill>
                <a:latin typeface="Times New Roman" panose="02020603050405020304" pitchFamily="18" charset="0"/>
                <a:cs typeface="Times New Roman" panose="02020603050405020304" pitchFamily="18" charset="0"/>
              </a:rPr>
              <a:t>ình chỉ </a:t>
            </a:r>
            <a:r>
              <a:rPr lang="vi-VN" sz="2400" dirty="0" smtClean="0">
                <a:solidFill>
                  <a:schemeClr val="tx2">
                    <a:lumMod val="75000"/>
                  </a:schemeClr>
                </a:solidFill>
                <a:latin typeface="Times New Roman" panose="02020603050405020304" pitchFamily="18" charset="0"/>
                <a:cs typeface="Times New Roman" panose="02020603050405020304" pitchFamily="18" charset="0"/>
              </a:rPr>
              <a:t>giấy</a:t>
            </a:r>
            <a:r>
              <a:rPr lang="en-US" sz="2400" dirty="0" smtClean="0">
                <a:solidFill>
                  <a:schemeClr val="tx2">
                    <a:lumMod val="75000"/>
                  </a:schemeClr>
                </a:solidFill>
                <a:latin typeface="Times New Roman" panose="02020603050405020304" pitchFamily="18" charset="0"/>
                <a:cs typeface="Times New Roman" panose="02020603050405020304" pitchFamily="18" charset="0"/>
              </a:rPr>
              <a:t> </a:t>
            </a:r>
            <a:r>
              <a:rPr lang="en-US" sz="2400" dirty="0" err="1" smtClean="0">
                <a:solidFill>
                  <a:schemeClr val="tx2">
                    <a:lumMod val="75000"/>
                  </a:schemeClr>
                </a:solidFill>
                <a:latin typeface="Times New Roman" panose="02020603050405020304" pitchFamily="18" charset="0"/>
                <a:cs typeface="Times New Roman" panose="02020603050405020304" pitchFamily="18" charset="0"/>
              </a:rPr>
              <a:t>phép</a:t>
            </a:r>
            <a:r>
              <a:rPr lang="vi-VN" sz="2400" dirty="0" smtClean="0">
                <a:solidFill>
                  <a:schemeClr val="tx2">
                    <a:lumMod val="75000"/>
                  </a:schemeClr>
                </a:solidFill>
                <a:latin typeface="Times New Roman" panose="02020603050405020304" pitchFamily="18" charset="0"/>
                <a:cs typeface="Times New Roman" panose="02020603050405020304" pitchFamily="18" charset="0"/>
              </a:rPr>
              <a:t> </a:t>
            </a:r>
            <a:r>
              <a:rPr lang="da-DK" sz="2400" dirty="0" smtClean="0">
                <a:solidFill>
                  <a:schemeClr val="tx2">
                    <a:lumMod val="75000"/>
                  </a:schemeClr>
                </a:solidFill>
                <a:latin typeface="Times New Roman" panose="02020603050405020304" pitchFamily="18" charset="0"/>
                <a:cs typeface="Times New Roman" panose="02020603050405020304" pitchFamily="18" charset="0"/>
              </a:rPr>
              <a:t>trong </a:t>
            </a:r>
            <a:r>
              <a:rPr lang="da-DK" sz="2400" dirty="0">
                <a:solidFill>
                  <a:schemeClr val="tx2">
                    <a:lumMod val="75000"/>
                  </a:schemeClr>
                </a:solidFill>
                <a:latin typeface="Times New Roman" panose="02020603050405020304" pitchFamily="18" charset="0"/>
                <a:cs typeface="Times New Roman" panose="02020603050405020304" pitchFamily="18" charset="0"/>
              </a:rPr>
              <a:t>thời hạn 03 tháng</a:t>
            </a:r>
            <a:r>
              <a:rPr lang="vi-VN" sz="2400" dirty="0">
                <a:solidFill>
                  <a:schemeClr val="tx2">
                    <a:lumMod val="75000"/>
                  </a:schemeClr>
                </a:solidFill>
                <a:latin typeface="Times New Roman" panose="02020603050405020304" pitchFamily="18" charset="0"/>
                <a:cs typeface="Times New Roman" panose="02020603050405020304" pitchFamily="18" charset="0"/>
              </a:rPr>
              <a:t> khi</a:t>
            </a:r>
            <a:r>
              <a:rPr lang="da-DK" sz="2400" dirty="0">
                <a:solidFill>
                  <a:schemeClr val="tx2">
                    <a:lumMod val="75000"/>
                  </a:schemeClr>
                </a:solidFill>
                <a:latin typeface="Times New Roman" panose="02020603050405020304" pitchFamily="18" charset="0"/>
                <a:cs typeface="Times New Roman" panose="02020603050405020304" pitchFamily="18" charset="0"/>
              </a:rPr>
              <a:t>:</a:t>
            </a:r>
            <a:endParaRPr lang="en-US" sz="2400" dirty="0">
              <a:solidFill>
                <a:schemeClr val="tx2">
                  <a:lumMod val="75000"/>
                </a:schemeClr>
              </a:solidFill>
              <a:latin typeface="Times New Roman" panose="02020603050405020304" pitchFamily="18" charset="0"/>
              <a:cs typeface="Times New Roman" panose="02020603050405020304" pitchFamily="18" charset="0"/>
            </a:endParaRPr>
          </a:p>
          <a:p>
            <a:pPr lvl="1">
              <a:lnSpc>
                <a:spcPct val="150000"/>
              </a:lnSpc>
            </a:pPr>
            <a:r>
              <a:rPr lang="da-DK" sz="2400" dirty="0" smtClean="0">
                <a:solidFill>
                  <a:schemeClr val="tx2">
                    <a:lumMod val="75000"/>
                  </a:schemeClr>
                </a:solidFill>
                <a:latin typeface="Times New Roman" panose="02020603050405020304" pitchFamily="18" charset="0"/>
                <a:cs typeface="Times New Roman" panose="02020603050405020304" pitchFamily="18" charset="0"/>
              </a:rPr>
              <a:t>V</a:t>
            </a:r>
            <a:r>
              <a:rPr lang="vi-VN" sz="2400" dirty="0">
                <a:solidFill>
                  <a:schemeClr val="tx2">
                    <a:lumMod val="75000"/>
                  </a:schemeClr>
                </a:solidFill>
                <a:latin typeface="Times New Roman" panose="02020603050405020304" pitchFamily="18" charset="0"/>
                <a:cs typeface="Times New Roman" panose="02020603050405020304" pitchFamily="18" charset="0"/>
              </a:rPr>
              <a:t>i phạm quy định tại </a:t>
            </a:r>
            <a:r>
              <a:rPr lang="vi-VN" sz="2400" i="1" dirty="0">
                <a:solidFill>
                  <a:schemeClr val="tx2">
                    <a:lumMod val="75000"/>
                  </a:schemeClr>
                </a:solidFill>
                <a:latin typeface="Times New Roman" panose="02020603050405020304" pitchFamily="18" charset="0"/>
                <a:cs typeface="Times New Roman" panose="02020603050405020304" pitchFamily="18" charset="0"/>
              </a:rPr>
              <a:t>điểm </a:t>
            </a:r>
            <a:r>
              <a:rPr lang="da-DK" sz="2400" i="1" dirty="0">
                <a:solidFill>
                  <a:schemeClr val="tx2">
                    <a:lumMod val="75000"/>
                  </a:schemeClr>
                </a:solidFill>
                <a:latin typeface="Times New Roman" panose="02020603050405020304" pitchFamily="18" charset="0"/>
                <a:cs typeface="Times New Roman" panose="02020603050405020304" pitchFamily="18" charset="0"/>
              </a:rPr>
              <a:t>d, đ, e</a:t>
            </a:r>
            <a:r>
              <a:rPr lang="vi-VN" sz="2400" i="1" dirty="0">
                <a:solidFill>
                  <a:schemeClr val="tx2">
                    <a:lumMod val="75000"/>
                  </a:schemeClr>
                </a:solidFill>
                <a:latin typeface="Times New Roman" panose="02020603050405020304" pitchFamily="18" charset="0"/>
                <a:cs typeface="Times New Roman" panose="02020603050405020304" pitchFamily="18" charset="0"/>
              </a:rPr>
              <a:t> Điều </a:t>
            </a:r>
            <a:r>
              <a:rPr lang="da-DK" sz="2400" i="1" dirty="0">
                <a:solidFill>
                  <a:schemeClr val="tx2">
                    <a:lumMod val="75000"/>
                  </a:schemeClr>
                </a:solidFill>
                <a:latin typeface="Times New Roman" panose="02020603050405020304" pitchFamily="18" charset="0"/>
                <a:cs typeface="Times New Roman" panose="02020603050405020304" pitchFamily="18" charset="0"/>
              </a:rPr>
              <a:t>5</a:t>
            </a:r>
            <a:r>
              <a:rPr lang="da-DK" sz="2400" dirty="0">
                <a:solidFill>
                  <a:schemeClr val="tx2">
                    <a:lumMod val="75000"/>
                  </a:schemeClr>
                </a:solidFill>
                <a:latin typeface="Times New Roman" panose="02020603050405020304" pitchFamily="18" charset="0"/>
                <a:cs typeface="Times New Roman" panose="02020603050405020304" pitchFamily="18" charset="0"/>
              </a:rPr>
              <a:t> </a:t>
            </a:r>
            <a:r>
              <a:rPr lang="da-DK" sz="2400" i="1" dirty="0">
                <a:solidFill>
                  <a:schemeClr val="tx2">
                    <a:lumMod val="75000"/>
                  </a:schemeClr>
                </a:solidFill>
                <a:latin typeface="Times New Roman" panose="02020603050405020304" pitchFamily="18" charset="0"/>
                <a:cs typeface="Times New Roman" panose="02020603050405020304" pitchFamily="18" charset="0"/>
              </a:rPr>
              <a:t>Nghị định 72/2013/NĐ-CP</a:t>
            </a:r>
            <a:r>
              <a:rPr lang="vi-VN" sz="2400" dirty="0">
                <a:solidFill>
                  <a:schemeClr val="tx2">
                    <a:lumMod val="75000"/>
                  </a:schemeClr>
                </a:solidFill>
                <a:latin typeface="Times New Roman" panose="02020603050405020304" pitchFamily="18" charset="0"/>
                <a:cs typeface="Times New Roman" panose="02020603050405020304" pitchFamily="18" charset="0"/>
              </a:rPr>
              <a:t>.</a:t>
            </a:r>
            <a:endParaRPr lang="en-US" sz="2400" dirty="0">
              <a:solidFill>
                <a:schemeClr val="tx2">
                  <a:lumMod val="75000"/>
                </a:schemeClr>
              </a:solidFill>
              <a:latin typeface="Times New Roman" panose="02020603050405020304" pitchFamily="18" charset="0"/>
              <a:cs typeface="Times New Roman" panose="02020603050405020304" pitchFamily="18" charset="0"/>
            </a:endParaRPr>
          </a:p>
          <a:p>
            <a:pPr lvl="1">
              <a:lnSpc>
                <a:spcPct val="150000"/>
              </a:lnSpc>
            </a:pPr>
            <a:r>
              <a:rPr lang="da-DK" sz="2400" dirty="0" smtClean="0">
                <a:solidFill>
                  <a:schemeClr val="tx2">
                    <a:lumMod val="75000"/>
                  </a:schemeClr>
                </a:solidFill>
                <a:latin typeface="Times New Roman" panose="02020603050405020304" pitchFamily="18" charset="0"/>
                <a:cs typeface="Times New Roman" panose="02020603050405020304" pitchFamily="18" charset="0"/>
              </a:rPr>
              <a:t>Không </a:t>
            </a:r>
            <a:r>
              <a:rPr lang="da-DK" sz="2400" dirty="0">
                <a:solidFill>
                  <a:schemeClr val="tx2">
                    <a:lumMod val="75000"/>
                  </a:schemeClr>
                </a:solidFill>
                <a:latin typeface="Times New Roman" panose="02020603050405020304" pitchFamily="18" charset="0"/>
                <a:cs typeface="Times New Roman" panose="02020603050405020304" pitchFamily="18" charset="0"/>
              </a:rPr>
              <a:t>đáp ứng đủ các điều kiện hoạt động quy định tại </a:t>
            </a:r>
            <a:r>
              <a:rPr lang="vi-VN" sz="2400" i="1" dirty="0">
                <a:solidFill>
                  <a:schemeClr val="tx2">
                    <a:lumMod val="75000"/>
                  </a:schemeClr>
                </a:solidFill>
                <a:latin typeface="Times New Roman" panose="02020603050405020304" pitchFamily="18" charset="0"/>
                <a:cs typeface="Times New Roman" panose="02020603050405020304" pitchFamily="18" charset="0"/>
              </a:rPr>
              <a:t>khoản </a:t>
            </a:r>
            <a:r>
              <a:rPr lang="da-DK" sz="2400" i="1" dirty="0">
                <a:solidFill>
                  <a:schemeClr val="tx2">
                    <a:lumMod val="75000"/>
                  </a:schemeClr>
                </a:solidFill>
                <a:latin typeface="Times New Roman" panose="02020603050405020304" pitchFamily="18" charset="0"/>
                <a:cs typeface="Times New Roman" panose="02020603050405020304" pitchFamily="18" charset="0"/>
              </a:rPr>
              <a:t>5</a:t>
            </a:r>
            <a:r>
              <a:rPr lang="vi-VN" sz="2400" i="1" dirty="0">
                <a:solidFill>
                  <a:schemeClr val="tx2">
                    <a:lumMod val="75000"/>
                  </a:schemeClr>
                </a:solidFill>
                <a:latin typeface="Times New Roman" panose="02020603050405020304" pitchFamily="18" charset="0"/>
                <a:cs typeface="Times New Roman" panose="02020603050405020304" pitchFamily="18" charset="0"/>
              </a:rPr>
              <a:t> Điều 23</a:t>
            </a:r>
            <a:r>
              <a:rPr lang="vi-VN" sz="2400" dirty="0">
                <a:solidFill>
                  <a:schemeClr val="tx2">
                    <a:lumMod val="75000"/>
                  </a:schemeClr>
                </a:solidFill>
                <a:latin typeface="Times New Roman" panose="02020603050405020304" pitchFamily="18" charset="0"/>
                <a:cs typeface="Times New Roman" panose="02020603050405020304" pitchFamily="18" charset="0"/>
              </a:rPr>
              <a:t> </a:t>
            </a:r>
            <a:r>
              <a:rPr lang="da-DK" sz="2400" i="1" dirty="0">
                <a:solidFill>
                  <a:schemeClr val="tx2">
                    <a:lumMod val="75000"/>
                  </a:schemeClr>
                </a:solidFill>
                <a:latin typeface="Times New Roman" panose="02020603050405020304" pitchFamily="18" charset="0"/>
                <a:cs typeface="Times New Roman" panose="02020603050405020304" pitchFamily="18" charset="0"/>
              </a:rPr>
              <a:t>Nghị định 27/2018/NĐ-CP</a:t>
            </a:r>
            <a:r>
              <a:rPr lang="da-DK" sz="2400" dirty="0">
                <a:solidFill>
                  <a:schemeClr val="tx2">
                    <a:lumMod val="75000"/>
                  </a:schemeClr>
                </a:solidFill>
                <a:latin typeface="Times New Roman" panose="02020603050405020304" pitchFamily="18" charset="0"/>
                <a:cs typeface="Times New Roman" panose="02020603050405020304" pitchFamily="18" charset="0"/>
              </a:rPr>
              <a:t> sau khi đã được cơ quan cấp phép yêu cầu khắc phục bằng văn bản.</a:t>
            </a:r>
            <a:r>
              <a:rPr lang="da-DK" sz="2400" i="1" dirty="0">
                <a:solidFill>
                  <a:schemeClr val="tx2">
                    <a:lumMod val="75000"/>
                  </a:schemeClr>
                </a:solidFill>
                <a:latin typeface="Times New Roman" panose="02020603050405020304" pitchFamily="18" charset="0"/>
                <a:cs typeface="Times New Roman" panose="02020603050405020304" pitchFamily="18" charset="0"/>
              </a:rPr>
              <a:t> </a:t>
            </a:r>
            <a:endParaRPr lang="da-DK" sz="2400" i="1" dirty="0" smtClean="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da-DK" sz="2400" dirty="0" smtClean="0">
                <a:solidFill>
                  <a:schemeClr val="tx2">
                    <a:lumMod val="75000"/>
                  </a:schemeClr>
                </a:solidFill>
                <a:latin typeface="Times New Roman" panose="02020603050405020304" pitchFamily="18" charset="0"/>
                <a:cs typeface="Times New Roman" panose="02020603050405020304" pitchFamily="18" charset="0"/>
              </a:rPr>
              <a:t>Thu </a:t>
            </a:r>
            <a:r>
              <a:rPr lang="da-DK" sz="2400" dirty="0">
                <a:solidFill>
                  <a:schemeClr val="tx2">
                    <a:lumMod val="75000"/>
                  </a:schemeClr>
                </a:solidFill>
                <a:latin typeface="Times New Roman" panose="02020603050405020304" pitchFamily="18" charset="0"/>
                <a:cs typeface="Times New Roman" panose="02020603050405020304" pitchFamily="18" charset="0"/>
              </a:rPr>
              <a:t>hồi </a:t>
            </a:r>
            <a:r>
              <a:rPr lang="vi-VN" sz="2400" dirty="0">
                <a:solidFill>
                  <a:schemeClr val="tx2">
                    <a:lumMod val="75000"/>
                  </a:schemeClr>
                </a:solidFill>
                <a:latin typeface="Times New Roman" panose="02020603050405020304" pitchFamily="18" charset="0"/>
                <a:cs typeface="Times New Roman" panose="02020603050405020304" pitchFamily="18" charset="0"/>
              </a:rPr>
              <a:t>gi</a:t>
            </a:r>
            <a:r>
              <a:rPr lang="da-DK" sz="2400" dirty="0">
                <a:solidFill>
                  <a:schemeClr val="tx2">
                    <a:lumMod val="75000"/>
                  </a:schemeClr>
                </a:solidFill>
                <a:latin typeface="Times New Roman" panose="02020603050405020304" pitchFamily="18" charset="0"/>
                <a:cs typeface="Times New Roman" panose="02020603050405020304" pitchFamily="18" charset="0"/>
              </a:rPr>
              <a:t>ấ</a:t>
            </a:r>
            <a:r>
              <a:rPr lang="vi-VN" sz="2400" dirty="0">
                <a:solidFill>
                  <a:schemeClr val="tx2">
                    <a:lumMod val="75000"/>
                  </a:schemeClr>
                </a:solidFill>
                <a:latin typeface="Times New Roman" panose="02020603050405020304" pitchFamily="18" charset="0"/>
                <a:cs typeface="Times New Roman" panose="02020603050405020304" pitchFamily="18" charset="0"/>
              </a:rPr>
              <a:t>y phép </a:t>
            </a:r>
            <a:r>
              <a:rPr lang="vi-VN" sz="2400" dirty="0" smtClean="0">
                <a:solidFill>
                  <a:schemeClr val="tx2">
                    <a:lumMod val="75000"/>
                  </a:schemeClr>
                </a:solidFill>
                <a:latin typeface="Times New Roman" panose="02020603050405020304" pitchFamily="18" charset="0"/>
                <a:cs typeface="Times New Roman" panose="02020603050405020304" pitchFamily="18" charset="0"/>
              </a:rPr>
              <a:t>khi </a:t>
            </a:r>
            <a:r>
              <a:rPr lang="vi-VN" sz="2400" dirty="0">
                <a:solidFill>
                  <a:schemeClr val="tx2">
                    <a:lumMod val="75000"/>
                  </a:schemeClr>
                </a:solidFill>
                <a:latin typeface="Times New Roman" panose="02020603050405020304" pitchFamily="18" charset="0"/>
                <a:cs typeface="Times New Roman" panose="02020603050405020304" pitchFamily="18" charset="0"/>
              </a:rPr>
              <a:t>vi phạm quy định  </a:t>
            </a:r>
            <a:r>
              <a:rPr lang="vi-VN" sz="2400" i="1" dirty="0">
                <a:solidFill>
                  <a:schemeClr val="tx2">
                    <a:lumMod val="75000"/>
                  </a:schemeClr>
                </a:solidFill>
                <a:latin typeface="Times New Roman" panose="02020603050405020304" pitchFamily="18" charset="0"/>
                <a:cs typeface="Times New Roman" panose="02020603050405020304" pitchFamily="18" charset="0"/>
              </a:rPr>
              <a:t>tại </a:t>
            </a:r>
            <a:r>
              <a:rPr lang="da-DK" sz="2400" i="1" dirty="0">
                <a:solidFill>
                  <a:schemeClr val="tx2">
                    <a:lumMod val="75000"/>
                  </a:schemeClr>
                </a:solidFill>
                <a:latin typeface="Times New Roman" panose="02020603050405020304" pitchFamily="18" charset="0"/>
                <a:cs typeface="Times New Roman" panose="02020603050405020304" pitchFamily="18" charset="0"/>
              </a:rPr>
              <a:t>điểm a, b, c </a:t>
            </a:r>
            <a:r>
              <a:rPr lang="vi-VN" sz="2400" i="1" dirty="0">
                <a:solidFill>
                  <a:schemeClr val="tx2">
                    <a:lumMod val="75000"/>
                  </a:schemeClr>
                </a:solidFill>
                <a:latin typeface="Times New Roman" panose="02020603050405020304" pitchFamily="18" charset="0"/>
                <a:cs typeface="Times New Roman" panose="02020603050405020304" pitchFamily="18" charset="0"/>
              </a:rPr>
              <a:t>khoản </a:t>
            </a:r>
            <a:r>
              <a:rPr lang="da-DK" sz="2400" i="1" dirty="0">
                <a:solidFill>
                  <a:schemeClr val="tx2">
                    <a:lumMod val="75000"/>
                  </a:schemeClr>
                </a:solidFill>
                <a:latin typeface="Times New Roman" panose="02020603050405020304" pitchFamily="18" charset="0"/>
                <a:cs typeface="Times New Roman" panose="02020603050405020304" pitchFamily="18" charset="0"/>
              </a:rPr>
              <a:t>1</a:t>
            </a:r>
            <a:r>
              <a:rPr lang="vi-VN" sz="2400" i="1" dirty="0">
                <a:solidFill>
                  <a:schemeClr val="tx2">
                    <a:lumMod val="75000"/>
                  </a:schemeClr>
                </a:solidFill>
                <a:latin typeface="Times New Roman" panose="02020603050405020304" pitchFamily="18" charset="0"/>
                <a:cs typeface="Times New Roman" panose="02020603050405020304" pitchFamily="18" charset="0"/>
              </a:rPr>
              <a:t> Điều </a:t>
            </a:r>
            <a:r>
              <a:rPr lang="da-DK" sz="2400" i="1" dirty="0">
                <a:solidFill>
                  <a:schemeClr val="tx2">
                    <a:lumMod val="75000"/>
                  </a:schemeClr>
                </a:solidFill>
                <a:latin typeface="Times New Roman" panose="02020603050405020304" pitchFamily="18" charset="0"/>
                <a:cs typeface="Times New Roman" panose="02020603050405020304" pitchFamily="18" charset="0"/>
              </a:rPr>
              <a:t>5 Nghị định 27/2018/NĐ-CP.</a:t>
            </a:r>
            <a:endParaRPr lang="en-US" sz="2400"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endParaRPr lang="en-US" sz="2400"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9239146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4" y="222195"/>
            <a:ext cx="7016195" cy="1374345"/>
          </a:xfrm>
        </p:spPr>
        <p:txBody>
          <a:bodyPr>
            <a:normAutofit fontScale="90000"/>
          </a:bodyPr>
          <a:lstStyle/>
          <a:p>
            <a:pPr algn="just"/>
            <a:r>
              <a:rPr lang="da-DK" dirty="0">
                <a:solidFill>
                  <a:srgbClr val="FF0000"/>
                </a:solidFill>
                <a:latin typeface="Times New Roman" panose="02020603050405020304" pitchFamily="18" charset="0"/>
                <a:cs typeface="Times New Roman" panose="02020603050405020304" pitchFamily="18" charset="0"/>
              </a:rPr>
              <a:t>Về trình tự thu hồi giấy phép: Bổ sung tại Điều 23i </a:t>
            </a:r>
            <a:r>
              <a:rPr lang="vi-VN" dirty="0">
                <a:solidFill>
                  <a:srgbClr val="FF0000"/>
                </a:solidFill>
                <a:latin typeface="Times New Roman" panose="02020603050405020304" pitchFamily="18" charset="0"/>
                <a:cs typeface="Times New Roman" panose="02020603050405020304" pitchFamily="18" charset="0"/>
              </a:rPr>
              <a:t>Nghị định </a:t>
            </a:r>
            <a:r>
              <a:rPr lang="da-DK" dirty="0">
                <a:solidFill>
                  <a:srgbClr val="FF0000"/>
                </a:solidFill>
                <a:latin typeface="Times New Roman" panose="02020603050405020304" pitchFamily="18" charset="0"/>
                <a:cs typeface="Times New Roman" panose="02020603050405020304" pitchFamily="18" charset="0"/>
              </a:rPr>
              <a:t>27/2018/NĐ-CP trình tự thu hồi giấy phép như sau</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1971061" y="1749244"/>
            <a:ext cx="7016195" cy="5650086"/>
          </a:xfrm>
        </p:spPr>
        <p:txBody>
          <a:bodyPr>
            <a:noAutofit/>
          </a:bodyPr>
          <a:lstStyle/>
          <a:p>
            <a:pPr algn="just">
              <a:lnSpc>
                <a:spcPct val="150000"/>
              </a:lnSpc>
            </a:pPr>
            <a:r>
              <a:rPr lang="en-US" sz="2200" dirty="0" smtClean="0">
                <a:solidFill>
                  <a:schemeClr val="tx2">
                    <a:lumMod val="75000"/>
                  </a:schemeClr>
                </a:solidFill>
                <a:latin typeface="Times New Roman" panose="02020603050405020304" pitchFamily="18" charset="0"/>
                <a:cs typeface="Times New Roman" panose="02020603050405020304" pitchFamily="18" charset="0"/>
              </a:rPr>
              <a:t>Đ</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ình </a:t>
            </a:r>
            <a:r>
              <a:rPr lang="vi-VN" sz="2200" dirty="0">
                <a:solidFill>
                  <a:schemeClr val="tx2">
                    <a:lumMod val="75000"/>
                  </a:schemeClr>
                </a:solidFill>
                <a:latin typeface="Times New Roman" panose="02020603050405020304" pitchFamily="18" charset="0"/>
                <a:cs typeface="Times New Roman" panose="02020603050405020304" pitchFamily="18" charset="0"/>
              </a:rPr>
              <a:t>chỉ giấy phép </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khi </a:t>
            </a:r>
            <a:r>
              <a:rPr lang="vi-VN" sz="2200" dirty="0">
                <a:solidFill>
                  <a:schemeClr val="tx2">
                    <a:lumMod val="75000"/>
                  </a:schemeClr>
                </a:solidFill>
                <a:latin typeface="Times New Roman" panose="02020603050405020304" pitchFamily="18" charset="0"/>
                <a:cs typeface="Times New Roman" panose="02020603050405020304" pitchFamily="18" charset="0"/>
              </a:rPr>
              <a:t>tổ chức, doanh nghiệp vi phạm quy định tại điểm a Khoản 11 Điều 23 Nghị định </a:t>
            </a:r>
            <a:r>
              <a:rPr lang="da-DK" sz="2200" dirty="0" smtClean="0">
                <a:solidFill>
                  <a:schemeClr val="tx2">
                    <a:lumMod val="75000"/>
                  </a:schemeClr>
                </a:solidFill>
                <a:latin typeface="Times New Roman" panose="02020603050405020304" pitchFamily="18" charset="0"/>
                <a:cs typeface="Times New Roman" panose="02020603050405020304" pitchFamily="18" charset="0"/>
              </a:rPr>
              <a:t>27/2018/NĐ-CP</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gn="just">
              <a:lnSpc>
                <a:spcPct val="150000"/>
              </a:lnSpc>
            </a:pPr>
            <a:r>
              <a:rPr lang="vi-VN" sz="2200" dirty="0" smtClean="0">
                <a:solidFill>
                  <a:schemeClr val="tx2">
                    <a:lumMod val="75000"/>
                  </a:schemeClr>
                </a:solidFill>
                <a:latin typeface="Times New Roman" panose="02020603050405020304" pitchFamily="18" charset="0"/>
                <a:cs typeface="Times New Roman" panose="02020603050405020304" pitchFamily="18" charset="0"/>
              </a:rPr>
              <a:t>Sau </a:t>
            </a:r>
            <a:r>
              <a:rPr lang="vi-VN" sz="2200" dirty="0">
                <a:solidFill>
                  <a:schemeClr val="tx2">
                    <a:lumMod val="75000"/>
                  </a:schemeClr>
                </a:solidFill>
                <a:latin typeface="Times New Roman" panose="02020603050405020304" pitchFamily="18" charset="0"/>
                <a:cs typeface="Times New Roman" panose="02020603050405020304" pitchFamily="18" charset="0"/>
              </a:rPr>
              <a:t>10 ngày làm vi</a:t>
            </a:r>
            <a:r>
              <a:rPr lang="da-DK" sz="2200" dirty="0">
                <a:solidFill>
                  <a:schemeClr val="tx2">
                    <a:lumMod val="75000"/>
                  </a:schemeClr>
                </a:solidFill>
                <a:latin typeface="Times New Roman" panose="02020603050405020304" pitchFamily="18" charset="0"/>
                <a:cs typeface="Times New Roman" panose="02020603050405020304" pitchFamily="18" charset="0"/>
              </a:rPr>
              <a:t>ệ</a:t>
            </a:r>
            <a:r>
              <a:rPr lang="vi-VN" sz="2200" dirty="0">
                <a:solidFill>
                  <a:schemeClr val="tx2">
                    <a:lumMod val="75000"/>
                  </a:schemeClr>
                </a:solidFill>
                <a:latin typeface="Times New Roman" panose="02020603050405020304" pitchFamily="18" charset="0"/>
                <a:cs typeface="Times New Roman" panose="02020603050405020304" pitchFamily="18" charset="0"/>
              </a:rPr>
              <a:t>c, kể từ ngày kết thúc </a:t>
            </a:r>
            <a:r>
              <a:rPr lang="da-DK" sz="2200" dirty="0">
                <a:solidFill>
                  <a:schemeClr val="tx2">
                    <a:lumMod val="75000"/>
                  </a:schemeClr>
                </a:solidFill>
                <a:latin typeface="Times New Roman" panose="02020603050405020304" pitchFamily="18" charset="0"/>
                <a:cs typeface="Times New Roman" panose="02020603050405020304" pitchFamily="18" charset="0"/>
              </a:rPr>
              <a:t>th</a:t>
            </a:r>
            <a:r>
              <a:rPr lang="vi-VN" sz="2200" dirty="0">
                <a:solidFill>
                  <a:schemeClr val="tx2">
                    <a:lumMod val="75000"/>
                  </a:schemeClr>
                </a:solidFill>
                <a:latin typeface="Times New Roman" panose="02020603050405020304" pitchFamily="18" charset="0"/>
                <a:cs typeface="Times New Roman" panose="02020603050405020304" pitchFamily="18" charset="0"/>
              </a:rPr>
              <a:t>ời hạn yêu cầu trong văn bản th</a:t>
            </a:r>
            <a:r>
              <a:rPr lang="da-DK" sz="2200" dirty="0">
                <a:solidFill>
                  <a:schemeClr val="tx2">
                    <a:lumMod val="75000"/>
                  </a:schemeClr>
                </a:solidFill>
                <a:latin typeface="Times New Roman" panose="02020603050405020304" pitchFamily="18" charset="0"/>
                <a:cs typeface="Times New Roman" panose="02020603050405020304" pitchFamily="18" charset="0"/>
              </a:rPr>
              <a:t>ô</a:t>
            </a:r>
            <a:r>
              <a:rPr lang="vi-VN" sz="2200" dirty="0">
                <a:solidFill>
                  <a:schemeClr val="tx2">
                    <a:lumMod val="75000"/>
                  </a:schemeClr>
                </a:solidFill>
                <a:latin typeface="Times New Roman" panose="02020603050405020304" pitchFamily="18" charset="0"/>
                <a:cs typeface="Times New Roman" panose="02020603050405020304" pitchFamily="18" charset="0"/>
              </a:rPr>
              <a:t>ng b</a:t>
            </a:r>
            <a:r>
              <a:rPr lang="da-DK" sz="2200" dirty="0">
                <a:solidFill>
                  <a:schemeClr val="tx2">
                    <a:lumMod val="75000"/>
                  </a:schemeClr>
                </a:solidFill>
                <a:latin typeface="Times New Roman" panose="02020603050405020304" pitchFamily="18" charset="0"/>
                <a:cs typeface="Times New Roman" panose="02020603050405020304" pitchFamily="18" charset="0"/>
              </a:rPr>
              <a:t>á</a:t>
            </a:r>
            <a:r>
              <a:rPr lang="vi-VN" sz="2200" dirty="0">
                <a:solidFill>
                  <a:schemeClr val="tx2">
                    <a:lumMod val="75000"/>
                  </a:schemeClr>
                </a:solidFill>
                <a:latin typeface="Times New Roman" panose="02020603050405020304" pitchFamily="18" charset="0"/>
                <a:cs typeface="Times New Roman" panose="02020603050405020304" pitchFamily="18" charset="0"/>
              </a:rPr>
              <a:t>o mà tổ chức, doanh nghi</a:t>
            </a:r>
            <a:r>
              <a:rPr lang="da-DK" sz="2200" dirty="0">
                <a:solidFill>
                  <a:schemeClr val="tx2">
                    <a:lumMod val="75000"/>
                  </a:schemeClr>
                </a:solidFill>
                <a:latin typeface="Times New Roman" panose="02020603050405020304" pitchFamily="18" charset="0"/>
                <a:cs typeface="Times New Roman" panose="02020603050405020304" pitchFamily="18" charset="0"/>
              </a:rPr>
              <a:t>ệ</a:t>
            </a:r>
            <a:r>
              <a:rPr lang="vi-VN" sz="2200" dirty="0">
                <a:solidFill>
                  <a:schemeClr val="tx2">
                    <a:lumMod val="75000"/>
                  </a:schemeClr>
                </a:solidFill>
                <a:latin typeface="Times New Roman" panose="02020603050405020304" pitchFamily="18" charset="0"/>
                <a:cs typeface="Times New Roman" panose="02020603050405020304" pitchFamily="18" charset="0"/>
              </a:rPr>
              <a:t>p không khắc phục thì cơ quan cấp phép ra quyết định đình chỉ giấy phép.</a:t>
            </a:r>
            <a:endParaRPr lang="en-US" sz="2200" dirty="0">
              <a:solidFill>
                <a:schemeClr val="tx2">
                  <a:lumMod val="75000"/>
                </a:schemeClr>
              </a:solidFill>
              <a:latin typeface="Times New Roman" panose="02020603050405020304" pitchFamily="18" charset="0"/>
              <a:cs typeface="Times New Roman" panose="02020603050405020304" pitchFamily="18" charset="0"/>
            </a:endParaRPr>
          </a:p>
          <a:p>
            <a:pPr algn="just">
              <a:lnSpc>
                <a:spcPct val="150000"/>
              </a:lnSpc>
            </a:pPr>
            <a:r>
              <a:rPr lang="en-US" sz="2200" dirty="0" smtClean="0">
                <a:solidFill>
                  <a:schemeClr val="tx2">
                    <a:lumMod val="75000"/>
                  </a:schemeClr>
                </a:solidFill>
                <a:latin typeface="Times New Roman" panose="02020603050405020304" pitchFamily="18" charset="0"/>
                <a:cs typeface="Times New Roman" panose="02020603050405020304" pitchFamily="18" charset="0"/>
              </a:rPr>
              <a:t>T</a:t>
            </a:r>
            <a:r>
              <a:rPr lang="vi-VN" sz="2200" dirty="0" smtClean="0">
                <a:solidFill>
                  <a:schemeClr val="tx2">
                    <a:lumMod val="75000"/>
                  </a:schemeClr>
                </a:solidFill>
                <a:latin typeface="Times New Roman" panose="02020603050405020304" pitchFamily="18" charset="0"/>
                <a:cs typeface="Times New Roman" panose="02020603050405020304" pitchFamily="18" charset="0"/>
              </a:rPr>
              <a:t>hu </a:t>
            </a:r>
            <a:r>
              <a:rPr lang="vi-VN" sz="2200" dirty="0">
                <a:solidFill>
                  <a:schemeClr val="tx2">
                    <a:lumMod val="75000"/>
                  </a:schemeClr>
                </a:solidFill>
                <a:latin typeface="Times New Roman" panose="02020603050405020304" pitchFamily="18" charset="0"/>
                <a:cs typeface="Times New Roman" panose="02020603050405020304" pitchFamily="18" charset="0"/>
              </a:rPr>
              <a:t>h</a:t>
            </a:r>
            <a:r>
              <a:rPr lang="en-US" sz="2200" dirty="0">
                <a:solidFill>
                  <a:schemeClr val="tx2">
                    <a:lumMod val="75000"/>
                  </a:schemeClr>
                </a:solidFill>
                <a:latin typeface="Times New Roman" panose="02020603050405020304" pitchFamily="18" charset="0"/>
                <a:cs typeface="Times New Roman" panose="02020603050405020304" pitchFamily="18" charset="0"/>
              </a:rPr>
              <a:t>ồ</a:t>
            </a:r>
            <a:r>
              <a:rPr lang="vi-VN" sz="2200" dirty="0">
                <a:solidFill>
                  <a:schemeClr val="tx2">
                    <a:lumMod val="75000"/>
                  </a:schemeClr>
                </a:solidFill>
                <a:latin typeface="Times New Roman" panose="02020603050405020304" pitchFamily="18" charset="0"/>
                <a:cs typeface="Times New Roman" panose="02020603050405020304" pitchFamily="18" charset="0"/>
              </a:rPr>
              <a:t>i gi</a:t>
            </a:r>
            <a:r>
              <a:rPr lang="en-US" sz="2200" dirty="0">
                <a:solidFill>
                  <a:schemeClr val="tx2">
                    <a:lumMod val="75000"/>
                  </a:schemeClr>
                </a:solidFill>
                <a:latin typeface="Times New Roman" panose="02020603050405020304" pitchFamily="18" charset="0"/>
                <a:cs typeface="Times New Roman" panose="02020603050405020304" pitchFamily="18" charset="0"/>
              </a:rPr>
              <a:t>ấ</a:t>
            </a:r>
            <a:r>
              <a:rPr lang="vi-VN" sz="2200" dirty="0">
                <a:solidFill>
                  <a:schemeClr val="tx2">
                    <a:lumMod val="75000"/>
                  </a:schemeClr>
                </a:solidFill>
                <a:latin typeface="Times New Roman" panose="02020603050405020304" pitchFamily="18" charset="0"/>
                <a:cs typeface="Times New Roman" panose="02020603050405020304" pitchFamily="18" charset="0"/>
              </a:rPr>
              <a:t>y phép khi tổ chức, doanh nghiệp vi phạm quy định tại Khoản 12 Điều 23 Nghị định </a:t>
            </a:r>
            <a:r>
              <a:rPr lang="en-US" sz="2200" dirty="0">
                <a:solidFill>
                  <a:schemeClr val="tx2">
                    <a:lumMod val="75000"/>
                  </a:schemeClr>
                </a:solidFill>
                <a:latin typeface="Times New Roman" panose="02020603050405020304" pitchFamily="18" charset="0"/>
                <a:cs typeface="Times New Roman" panose="02020603050405020304" pitchFamily="18" charset="0"/>
              </a:rPr>
              <a:t>27/2018/NĐ-CP</a:t>
            </a:r>
            <a:endParaRPr lang="en-US" sz="2200" dirty="0" smtClean="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13579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1976015" y="69490"/>
            <a:ext cx="7016195" cy="6719020"/>
          </a:xfrm>
        </p:spPr>
        <p:txBody>
          <a:bodyPr>
            <a:noAutofit/>
          </a:bodyPr>
          <a:lstStyle/>
          <a:p>
            <a:pPr>
              <a:lnSpc>
                <a:spcPct val="150000"/>
              </a:lnSpc>
            </a:pPr>
            <a:endParaRPr lang="en-US" sz="2400" dirty="0" smtClean="0">
              <a:solidFill>
                <a:srgbClr val="FF0000"/>
              </a:solidFill>
              <a:latin typeface="+mj-lt"/>
            </a:endParaRPr>
          </a:p>
          <a:p>
            <a:pPr>
              <a:lnSpc>
                <a:spcPct val="150000"/>
              </a:lnSpc>
            </a:pPr>
            <a:r>
              <a:rPr lang="vi-VN" sz="2400" b="1" i="1" dirty="0" smtClean="0">
                <a:solidFill>
                  <a:srgbClr val="FF0000"/>
                </a:solidFill>
                <a:latin typeface="+mj-lt"/>
              </a:rPr>
              <a:t>Đây </a:t>
            </a:r>
            <a:r>
              <a:rPr lang="vi-VN" sz="2400" b="1" i="1" dirty="0">
                <a:solidFill>
                  <a:srgbClr val="FF0000"/>
                </a:solidFill>
                <a:latin typeface="+mj-lt"/>
              </a:rPr>
              <a:t>là quy định mới xuất phát từ nhu cầu quản lý </a:t>
            </a:r>
            <a:r>
              <a:rPr lang="vi-VN" sz="2400" dirty="0">
                <a:solidFill>
                  <a:schemeClr val="tx2">
                    <a:lumMod val="75000"/>
                  </a:schemeClr>
                </a:solidFill>
                <a:latin typeface="+mj-lt"/>
              </a:rPr>
              <a:t>vì hiện nay Nghị định số 174/2013/NĐ-CP </a:t>
            </a:r>
            <a:r>
              <a:rPr lang="en-US" sz="2400" dirty="0" smtClean="0">
                <a:solidFill>
                  <a:schemeClr val="tx2">
                    <a:lumMod val="75000"/>
                  </a:schemeClr>
                </a:solidFill>
                <a:latin typeface="+mj-lt"/>
              </a:rPr>
              <a:t> </a:t>
            </a:r>
            <a:r>
              <a:rPr lang="vi-VN" sz="2400" dirty="0" smtClean="0">
                <a:solidFill>
                  <a:schemeClr val="tx2">
                    <a:lumMod val="75000"/>
                  </a:schemeClr>
                </a:solidFill>
                <a:latin typeface="+mj-lt"/>
              </a:rPr>
              <a:t>không </a:t>
            </a:r>
            <a:r>
              <a:rPr lang="vi-VN" sz="2400" dirty="0">
                <a:solidFill>
                  <a:schemeClr val="tx2">
                    <a:lumMod val="75000"/>
                  </a:schemeClr>
                </a:solidFill>
                <a:latin typeface="+mj-lt"/>
              </a:rPr>
              <a:t>có quy định về thu hồi giấy phép đối với các vi phạm nghiêm trọng. </a:t>
            </a:r>
            <a:endParaRPr lang="en-US" sz="2400" dirty="0" smtClean="0">
              <a:solidFill>
                <a:schemeClr val="tx2">
                  <a:lumMod val="75000"/>
                </a:schemeClr>
              </a:solidFill>
              <a:latin typeface="+mj-lt"/>
            </a:endParaRPr>
          </a:p>
          <a:p>
            <a:pPr>
              <a:lnSpc>
                <a:spcPct val="150000"/>
              </a:lnSpc>
            </a:pPr>
            <a:endParaRPr lang="en-US" sz="2400" dirty="0" smtClean="0">
              <a:solidFill>
                <a:schemeClr val="tx2">
                  <a:lumMod val="75000"/>
                </a:schemeClr>
              </a:solidFill>
              <a:latin typeface="Times New Roman" pitchFamily="18" charset="0"/>
              <a:cs typeface="Times New Roman" pitchFamily="18" charset="0"/>
            </a:endParaRPr>
          </a:p>
          <a:p>
            <a:pPr>
              <a:lnSpc>
                <a:spcPct val="150000"/>
              </a:lnSpc>
            </a:pPr>
            <a:r>
              <a:rPr lang="en-US" sz="2400" dirty="0" smtClean="0">
                <a:solidFill>
                  <a:schemeClr val="tx2">
                    <a:lumMod val="75000"/>
                  </a:schemeClr>
                </a:solidFill>
                <a:latin typeface="Times New Roman" pitchFamily="18" charset="0"/>
                <a:cs typeface="Times New Roman" pitchFamily="18" charset="0"/>
              </a:rPr>
              <a:t>T</a:t>
            </a:r>
            <a:r>
              <a:rPr lang="vi-VN" sz="2400" dirty="0" smtClean="0">
                <a:solidFill>
                  <a:schemeClr val="tx2">
                    <a:lumMod val="75000"/>
                  </a:schemeClr>
                </a:solidFill>
                <a:latin typeface="Times New Roman" pitchFamily="18" charset="0"/>
                <a:cs typeface="Times New Roman" pitchFamily="18" charset="0"/>
              </a:rPr>
              <a:t>rong </a:t>
            </a:r>
            <a:r>
              <a:rPr lang="vi-VN" sz="2400" dirty="0">
                <a:solidFill>
                  <a:schemeClr val="tx2">
                    <a:lumMod val="75000"/>
                  </a:schemeClr>
                </a:solidFill>
                <a:latin typeface="Times New Roman" pitchFamily="18" charset="0"/>
                <a:cs typeface="Times New Roman" pitchFamily="18" charset="0"/>
              </a:rPr>
              <a:t>k</a:t>
            </a:r>
            <a:r>
              <a:rPr lang="vi-VN" sz="2400" dirty="0">
                <a:solidFill>
                  <a:schemeClr val="tx2">
                    <a:lumMod val="75000"/>
                  </a:schemeClr>
                </a:solidFill>
                <a:latin typeface="+mj-lt"/>
              </a:rPr>
              <a:t>hi đó thực tế với những hành vi vi phạm nghiêm trọng như vậy cần thu hồi giấy phép để bảo đảm đủ sức răn đe, ngăn chặn kịp thời các tác động xấu đối với xã hội. </a:t>
            </a:r>
            <a:endParaRPr lang="en-US" sz="2400" dirty="0">
              <a:solidFill>
                <a:schemeClr val="tx2">
                  <a:lumMod val="75000"/>
                </a:schemeClr>
              </a:solidFill>
              <a:latin typeface="+mj-lt"/>
            </a:endParaRPr>
          </a:p>
        </p:txBody>
      </p:sp>
    </p:spTree>
    <p:extLst>
      <p:ext uri="{BB962C8B-B14F-4D97-AF65-F5344CB8AC3E}">
        <p14:creationId xmlns="" xmlns:p14="http://schemas.microsoft.com/office/powerpoint/2010/main" val="33820410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2760</Words>
  <Application>Microsoft Office PowerPoint</Application>
  <PresentationFormat>On-screen Show (4:3)</PresentationFormat>
  <Paragraphs>133</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Slide 3</vt:lpstr>
      <vt:lpstr>Slide 4</vt:lpstr>
      <vt:lpstr>Slide 5</vt:lpstr>
      <vt:lpstr>Slide 6</vt:lpstr>
      <vt:lpstr>3. Bổ sung quy định về đình chỉ, thu hồi giấy phép thiết lập trang thông tin điện tử tổng hợp, giấy phép thiết lập mạng xã hội và trình tự thu hồi</vt:lpstr>
      <vt:lpstr>Về trình tự thu hồi giấy phép: Bổ sung tại Điều 23i Nghị định 27/2018/NĐ-CP trình tự thu hồi giấy phép như sau</vt:lpstr>
      <vt:lpstr>Slide 9</vt:lpstr>
      <vt:lpstr>Slide 10</vt:lpstr>
      <vt:lpstr>Slide 11</vt:lpstr>
      <vt:lpstr>1.  Về điều kiện cấp giấy phép </vt:lpstr>
      <vt:lpstr>2. Về thành phần hồ sơ:</vt:lpstr>
      <vt:lpstr>3. Về thành phần hồ sơ đề nghị cấp sửa đổi, bổ sung, gia hạn, cấp lại giấy phép:</vt:lpstr>
      <vt:lpstr>4. Về thủ tục cấp mới, cấp sửa đổi, bổ sung, gia hạn, cấp lại giấy phép:</vt:lpstr>
      <vt:lpstr>5. Rút ngắn thời gian xử lý hồ sơ tại cơ quan quản lý nhà nước</vt:lpstr>
      <vt:lpstr>Slide 17</vt:lpstr>
      <vt:lpstr>Điều kiện cấp Quyết định</vt:lpstr>
      <vt:lpstr>Thành phần hồ sơ</vt:lpstr>
      <vt:lpstr>Slide 20</vt:lpstr>
      <vt:lpstr>5. Rút ngắn thời gian xử lý hồ sơ tại cơ quan quản lý nhà nước</vt:lpstr>
      <vt:lpstr>Slide 22</vt:lpstr>
      <vt:lpstr>Slide 23</vt:lpstr>
      <vt:lpstr>3. Thành phần hồ sơ đề nghị cấp sửa đổi, bổ sung, cấp lại giấy chứng nhận, Thông báo cung cấp dịch vụ G2, G3, G4:</vt:lpstr>
      <vt:lpstr>4. Về thủ tục cấp mới, cấp sửa đổi, bổ sung, gia hạn, cấp lại giấy phép</vt:lpstr>
      <vt:lpstr>5. Rút ngắn thời gian xử lý hồ sơ tại cơ quan quản lý nhà nước</vt:lpstr>
      <vt:lpstr>6.  Bổ sung Điều 32k Nghị định 27/2018/NĐ-CP quy định và trình tự đình chỉ, thu hồi giấy phép cung cấp dịch vụ trò chơi điện tử G1</vt:lpstr>
      <vt:lpstr>6.1. Bổ sung quy định về đình chỉ, thu hồi giấy phép do vi phạm quy định tại Khoản 3, Điều 32 Nghị định 27/2018/NĐ-CP</vt:lpstr>
      <vt:lpstr>6.2. Bổ sung quy định về trình tự đình chỉ, thu hồi hồi Giấy phép</vt:lpstr>
      <vt:lpstr>7.  Bổ sung Điều 33d Nghị định 27/2018/NĐ-CP quy định về trình tự đình chỉ, thu hồi Giấy chứng nhận cung cấp dịch vụ trò chơi điện tử G2, G3, G4</vt:lpstr>
      <vt:lpstr>7.1. Bổ sung quy định về đình chỉ, thu hồi giấy chứng nhận cung cấp dịch vụ trò chơi điện tử G2, G3, G4 </vt:lpstr>
      <vt:lpstr>7.2. Bổ sung quy định về trình tự đình chỉ, thu hồi hồi Giấy chứng nhận</vt:lpstr>
      <vt:lpstr>Slide 33</vt:lpstr>
      <vt:lpstr>Slide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HP430-2</cp:lastModifiedBy>
  <cp:revision>124</cp:revision>
  <dcterms:created xsi:type="dcterms:W3CDTF">2013-08-21T19:17:07Z</dcterms:created>
  <dcterms:modified xsi:type="dcterms:W3CDTF">2018-04-19T12:13:21Z</dcterms:modified>
</cp:coreProperties>
</file>