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318" r:id="rId4"/>
    <p:sldId id="407" r:id="rId5"/>
    <p:sldId id="426" r:id="rId6"/>
    <p:sldId id="429" r:id="rId7"/>
    <p:sldId id="430" r:id="rId8"/>
    <p:sldId id="433" r:id="rId9"/>
    <p:sldId id="432" r:id="rId10"/>
    <p:sldId id="431" r:id="rId11"/>
    <p:sldId id="427" r:id="rId12"/>
    <p:sldId id="428" r:id="rId13"/>
    <p:sldId id="434" r:id="rId14"/>
    <p:sldId id="448" r:id="rId15"/>
    <p:sldId id="449" r:id="rId16"/>
    <p:sldId id="450" r:id="rId17"/>
    <p:sldId id="444" r:id="rId18"/>
    <p:sldId id="436" r:id="rId19"/>
    <p:sldId id="452" r:id="rId20"/>
    <p:sldId id="453" r:id="rId21"/>
    <p:sldId id="454" r:id="rId22"/>
    <p:sldId id="451" r:id="rId23"/>
    <p:sldId id="445" r:id="rId24"/>
    <p:sldId id="393" r:id="rId25"/>
    <p:sldId id="455" r:id="rId26"/>
    <p:sldId id="446" r:id="rId27"/>
    <p:sldId id="456"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n Thi Thu Hien" initials="TTT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55" autoAdjust="0"/>
    <p:restoredTop sz="94671"/>
  </p:normalViewPr>
  <p:slideViewPr>
    <p:cSldViewPr>
      <p:cViewPr varScale="1">
        <p:scale>
          <a:sx n="86" d="100"/>
          <a:sy n="86" d="100"/>
        </p:scale>
        <p:origin x="970" y="3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3D3C10-AD3F-4312-A9C6-BB0F483A986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vi-VN"/>
        </a:p>
      </dgm:t>
    </dgm:pt>
    <dgm:pt modelId="{6CDBF528-97F4-4E79-9E45-B6580F84B23C}">
      <dgm:prSet custT="1"/>
      <dgm:spPr/>
      <dgm:t>
        <a:bodyPr/>
        <a:lstStyle/>
        <a:p>
          <a:pPr rtl="0"/>
          <a:r>
            <a:rPr lang="en-US" sz="1800" b="1" dirty="0" err="1" smtClean="0">
              <a:latin typeface="Times New Roman" panose="02020603050405020304" pitchFamily="18" charset="0"/>
              <a:cs typeface="Times New Roman" panose="02020603050405020304" pitchFamily="18" charset="0"/>
            </a:rPr>
            <a:t>Quy</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định</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về</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bảo</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vệ</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quyền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lợi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quốc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gia</a:t>
          </a:r>
          <a:r>
            <a:rPr lang="en-US" sz="1800" b="1" dirty="0" smtClean="0">
              <a:latin typeface="Times New Roman" panose="02020603050405020304" pitchFamily="18" charset="0"/>
              <a:cs typeface="Times New Roman" panose="02020603050405020304" pitchFamily="18" charset="0"/>
            </a:rPr>
            <a:t> VN </a:t>
          </a:r>
          <a:r>
            <a:rPr lang="en-US" sz="1800" b="1" dirty="0" err="1" smtClean="0">
              <a:latin typeface="Times New Roman" panose="02020603050405020304" pitchFamily="18" charset="0"/>
              <a:cs typeface="Times New Roman" panose="02020603050405020304" pitchFamily="18" charset="0"/>
            </a:rPr>
            <a:t>trong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đăng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ký</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sử</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dụng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tên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miền</a:t>
          </a:r>
          <a:r>
            <a:rPr lang="en-US" sz="1800" b="1" dirty="0" smtClean="0">
              <a:latin typeface="Times New Roman" panose="02020603050405020304" pitchFamily="18" charset="0"/>
              <a:cs typeface="Times New Roman" panose="02020603050405020304" pitchFamily="18" charset="0"/>
            </a:rPr>
            <a:t> New </a:t>
          </a:r>
          <a:r>
            <a:rPr lang="en-US" sz="1800" b="1" dirty="0" err="1" smtClean="0">
              <a:latin typeface="Times New Roman" panose="02020603050405020304" pitchFamily="18" charset="0"/>
              <a:cs typeface="Times New Roman" panose="02020603050405020304" pitchFamily="18" charset="0"/>
            </a:rPr>
            <a:t>gTLD</a:t>
          </a:r>
          <a:endParaRPr lang="en-US" sz="1800" b="1" dirty="0" smtClean="0">
            <a:latin typeface="Times New Roman" panose="02020603050405020304" pitchFamily="18" charset="0"/>
            <a:cs typeface="Times New Roman" panose="02020603050405020304" pitchFamily="18" charset="0"/>
          </a:endParaRPr>
        </a:p>
      </dgm:t>
    </dgm:pt>
    <dgm:pt modelId="{5AD9FE11-9D20-4B25-89C6-21B813A8D27E}" type="parTrans" cxnId="{4B6DDBC2-35F1-4238-9E2B-FB9009DA01EF}">
      <dgm:prSet/>
      <dgm:spPr/>
      <dgm:t>
        <a:bodyPr/>
        <a:lstStyle/>
        <a:p>
          <a:endParaRPr lang="vi-VN"/>
        </a:p>
      </dgm:t>
    </dgm:pt>
    <dgm:pt modelId="{1B6A2C86-E502-43F2-AF74-447B470F65D4}" type="sibTrans" cxnId="{4B6DDBC2-35F1-4238-9E2B-FB9009DA01EF}">
      <dgm:prSet/>
      <dgm:spPr/>
      <dgm:t>
        <a:bodyPr/>
        <a:lstStyle/>
        <a:p>
          <a:endParaRPr lang="vi-VN"/>
        </a:p>
      </dgm:t>
    </dgm:pt>
    <dgm:pt modelId="{24700A48-3AB8-4B07-BA9F-3BE044C8D3B5}">
      <dgm:prSet custT="1"/>
      <dgm:spPr/>
      <dgm:t>
        <a:bodyPr/>
        <a:lstStyle/>
        <a:p>
          <a:pPr rtl="0"/>
          <a:r>
            <a:rPr lang="en-US" sz="1800" b="1" i="0" dirty="0" err="1" smtClean="0">
              <a:latin typeface="Times New Roman" panose="02020603050405020304" pitchFamily="18" charset="0"/>
              <a:cs typeface="Times New Roman" panose="02020603050405020304" pitchFamily="18" charset="0"/>
            </a:rPr>
            <a:t>Quy</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định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về</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điều</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kiện</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kinh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doanh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dịch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vụ</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đăng</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ký</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duy</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trì</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tên</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miền</a:t>
          </a:r>
          <a:endParaRPr lang="vi-VN" sz="1800" i="0" dirty="0">
            <a:latin typeface="Times New Roman" panose="02020603050405020304" pitchFamily="18" charset="0"/>
            <a:cs typeface="Times New Roman" panose="02020603050405020304" pitchFamily="18" charset="0"/>
          </a:endParaRPr>
        </a:p>
      </dgm:t>
    </dgm:pt>
    <dgm:pt modelId="{67068CFE-42E6-46F5-AAE8-B92128E3BF08}" type="parTrans" cxnId="{4A6A8046-E6D4-4ABA-AD05-24211E4630A4}">
      <dgm:prSet/>
      <dgm:spPr/>
      <dgm:t>
        <a:bodyPr/>
        <a:lstStyle/>
        <a:p>
          <a:endParaRPr lang="vi-VN"/>
        </a:p>
      </dgm:t>
    </dgm:pt>
    <dgm:pt modelId="{19A4A877-1E0E-4F25-AE9E-039125D532E4}" type="sibTrans" cxnId="{4A6A8046-E6D4-4ABA-AD05-24211E4630A4}">
      <dgm:prSet/>
      <dgm:spPr/>
      <dgm:t>
        <a:bodyPr/>
        <a:lstStyle/>
        <a:p>
          <a:endParaRPr lang="vi-VN"/>
        </a:p>
      </dgm:t>
    </dgm:pt>
    <dgm:pt modelId="{AB134220-9443-4180-BE3B-36CA7CB37348}" type="pres">
      <dgm:prSet presAssocID="{E23D3C10-AD3F-4312-A9C6-BB0F483A9865}" presName="Name0" presStyleCnt="0">
        <dgm:presLayoutVars>
          <dgm:chMax val="7"/>
          <dgm:chPref val="7"/>
          <dgm:dir/>
        </dgm:presLayoutVars>
      </dgm:prSet>
      <dgm:spPr/>
      <dgm:t>
        <a:bodyPr/>
        <a:lstStyle/>
        <a:p>
          <a:endParaRPr lang="vi-VN"/>
        </a:p>
      </dgm:t>
    </dgm:pt>
    <dgm:pt modelId="{0900862F-BFB4-4D3A-AE54-FAE408698C49}" type="pres">
      <dgm:prSet presAssocID="{E23D3C10-AD3F-4312-A9C6-BB0F483A9865}" presName="Name1" presStyleCnt="0"/>
      <dgm:spPr/>
    </dgm:pt>
    <dgm:pt modelId="{B6BA11C0-5C8D-4B28-AB54-ECEDDF291D88}" type="pres">
      <dgm:prSet presAssocID="{E23D3C10-AD3F-4312-A9C6-BB0F483A9865}" presName="cycle" presStyleCnt="0"/>
      <dgm:spPr/>
    </dgm:pt>
    <dgm:pt modelId="{F1666032-04D4-41C2-9111-1C0D29FE6B14}" type="pres">
      <dgm:prSet presAssocID="{E23D3C10-AD3F-4312-A9C6-BB0F483A9865}" presName="srcNode" presStyleLbl="node1" presStyleIdx="0" presStyleCnt="2"/>
      <dgm:spPr/>
    </dgm:pt>
    <dgm:pt modelId="{F601CA75-B57C-4AD3-88BF-F3872300ACFC}" type="pres">
      <dgm:prSet presAssocID="{E23D3C10-AD3F-4312-A9C6-BB0F483A9865}" presName="conn" presStyleLbl="parChTrans1D2" presStyleIdx="0" presStyleCnt="1"/>
      <dgm:spPr/>
      <dgm:t>
        <a:bodyPr/>
        <a:lstStyle/>
        <a:p>
          <a:endParaRPr lang="vi-VN"/>
        </a:p>
      </dgm:t>
    </dgm:pt>
    <dgm:pt modelId="{85CBF1AE-0D10-48CC-85C8-51D7F84099A4}" type="pres">
      <dgm:prSet presAssocID="{E23D3C10-AD3F-4312-A9C6-BB0F483A9865}" presName="extraNode" presStyleLbl="node1" presStyleIdx="0" presStyleCnt="2"/>
      <dgm:spPr/>
    </dgm:pt>
    <dgm:pt modelId="{6783B01A-3054-47F6-80C9-DA8911BDD342}" type="pres">
      <dgm:prSet presAssocID="{E23D3C10-AD3F-4312-A9C6-BB0F483A9865}" presName="dstNode" presStyleLbl="node1" presStyleIdx="0" presStyleCnt="2"/>
      <dgm:spPr/>
    </dgm:pt>
    <dgm:pt modelId="{3047BC94-0820-4686-920F-E34E84613A5D}" type="pres">
      <dgm:prSet presAssocID="{6CDBF528-97F4-4E79-9E45-B6580F84B23C}" presName="text_1" presStyleLbl="node1" presStyleIdx="0" presStyleCnt="2">
        <dgm:presLayoutVars>
          <dgm:bulletEnabled val="1"/>
        </dgm:presLayoutVars>
      </dgm:prSet>
      <dgm:spPr/>
      <dgm:t>
        <a:bodyPr/>
        <a:lstStyle/>
        <a:p>
          <a:endParaRPr lang="vi-VN"/>
        </a:p>
      </dgm:t>
    </dgm:pt>
    <dgm:pt modelId="{F5958C2E-8CE1-40D5-9489-99A3BCC14890}" type="pres">
      <dgm:prSet presAssocID="{6CDBF528-97F4-4E79-9E45-B6580F84B23C}" presName="accent_1" presStyleCnt="0"/>
      <dgm:spPr/>
    </dgm:pt>
    <dgm:pt modelId="{20F47ABA-1D21-4B59-8B72-8F3AD6376271}" type="pres">
      <dgm:prSet presAssocID="{6CDBF528-97F4-4E79-9E45-B6580F84B23C}" presName="accentRepeatNode" presStyleLbl="solidFgAcc1" presStyleIdx="0" presStyleCnt="2"/>
      <dgm:spPr/>
    </dgm:pt>
    <dgm:pt modelId="{4A3F8C43-8F28-4FCC-B5E4-77BC6A6C59BC}" type="pres">
      <dgm:prSet presAssocID="{24700A48-3AB8-4B07-BA9F-3BE044C8D3B5}" presName="text_2" presStyleLbl="node1" presStyleIdx="1" presStyleCnt="2">
        <dgm:presLayoutVars>
          <dgm:bulletEnabled val="1"/>
        </dgm:presLayoutVars>
      </dgm:prSet>
      <dgm:spPr/>
      <dgm:t>
        <a:bodyPr/>
        <a:lstStyle/>
        <a:p>
          <a:endParaRPr lang="en-US"/>
        </a:p>
      </dgm:t>
    </dgm:pt>
    <dgm:pt modelId="{57AF71C6-843F-45F9-87D0-FC70D4E31014}" type="pres">
      <dgm:prSet presAssocID="{24700A48-3AB8-4B07-BA9F-3BE044C8D3B5}" presName="accent_2" presStyleCnt="0"/>
      <dgm:spPr/>
    </dgm:pt>
    <dgm:pt modelId="{2986EE2E-8D40-4CB9-B913-67E8BC120CC7}" type="pres">
      <dgm:prSet presAssocID="{24700A48-3AB8-4B07-BA9F-3BE044C8D3B5}" presName="accentRepeatNode" presStyleLbl="solidFgAcc1" presStyleIdx="1" presStyleCnt="2"/>
      <dgm:spPr/>
    </dgm:pt>
  </dgm:ptLst>
  <dgm:cxnLst>
    <dgm:cxn modelId="{A92982C0-084D-4C80-BE45-75C85F0EE55E}" type="presOf" srcId="{6CDBF528-97F4-4E79-9E45-B6580F84B23C}" destId="{3047BC94-0820-4686-920F-E34E84613A5D}" srcOrd="0" destOrd="0" presId="urn:microsoft.com/office/officeart/2008/layout/VerticalCurvedList"/>
    <dgm:cxn modelId="{8F9E1129-F54F-4230-A07F-E15CFFC407A9}" type="presOf" srcId="{1B6A2C86-E502-43F2-AF74-447B470F65D4}" destId="{F601CA75-B57C-4AD3-88BF-F3872300ACFC}" srcOrd="0" destOrd="0" presId="urn:microsoft.com/office/officeart/2008/layout/VerticalCurvedList"/>
    <dgm:cxn modelId="{A50668B6-A123-4BDD-BD93-6AA424B330E4}" type="presOf" srcId="{E23D3C10-AD3F-4312-A9C6-BB0F483A9865}" destId="{AB134220-9443-4180-BE3B-36CA7CB37348}" srcOrd="0" destOrd="0" presId="urn:microsoft.com/office/officeart/2008/layout/VerticalCurvedList"/>
    <dgm:cxn modelId="{BC89F350-3227-4364-9616-B51CED31CBDF}" type="presOf" srcId="{24700A48-3AB8-4B07-BA9F-3BE044C8D3B5}" destId="{4A3F8C43-8F28-4FCC-B5E4-77BC6A6C59BC}" srcOrd="0" destOrd="0" presId="urn:microsoft.com/office/officeart/2008/layout/VerticalCurvedList"/>
    <dgm:cxn modelId="{4B6DDBC2-35F1-4238-9E2B-FB9009DA01EF}" srcId="{E23D3C10-AD3F-4312-A9C6-BB0F483A9865}" destId="{6CDBF528-97F4-4E79-9E45-B6580F84B23C}" srcOrd="0" destOrd="0" parTransId="{5AD9FE11-9D20-4B25-89C6-21B813A8D27E}" sibTransId="{1B6A2C86-E502-43F2-AF74-447B470F65D4}"/>
    <dgm:cxn modelId="{4A6A8046-E6D4-4ABA-AD05-24211E4630A4}" srcId="{E23D3C10-AD3F-4312-A9C6-BB0F483A9865}" destId="{24700A48-3AB8-4B07-BA9F-3BE044C8D3B5}" srcOrd="1" destOrd="0" parTransId="{67068CFE-42E6-46F5-AAE8-B92128E3BF08}" sibTransId="{19A4A877-1E0E-4F25-AE9E-039125D532E4}"/>
    <dgm:cxn modelId="{1F44AA63-1B91-4A0D-AB1A-2E4BD87A7BF1}" type="presParOf" srcId="{AB134220-9443-4180-BE3B-36CA7CB37348}" destId="{0900862F-BFB4-4D3A-AE54-FAE408698C49}" srcOrd="0" destOrd="0" presId="urn:microsoft.com/office/officeart/2008/layout/VerticalCurvedList"/>
    <dgm:cxn modelId="{82B3750A-4426-49FC-9F18-7244A6B20527}" type="presParOf" srcId="{0900862F-BFB4-4D3A-AE54-FAE408698C49}" destId="{B6BA11C0-5C8D-4B28-AB54-ECEDDF291D88}" srcOrd="0" destOrd="0" presId="urn:microsoft.com/office/officeart/2008/layout/VerticalCurvedList"/>
    <dgm:cxn modelId="{228EDFEB-AA7B-42E2-B6F9-FCCF6A66A5E4}" type="presParOf" srcId="{B6BA11C0-5C8D-4B28-AB54-ECEDDF291D88}" destId="{F1666032-04D4-41C2-9111-1C0D29FE6B14}" srcOrd="0" destOrd="0" presId="urn:microsoft.com/office/officeart/2008/layout/VerticalCurvedList"/>
    <dgm:cxn modelId="{1ECC9A85-E1BA-4030-956E-A72B6F01D7E3}" type="presParOf" srcId="{B6BA11C0-5C8D-4B28-AB54-ECEDDF291D88}" destId="{F601CA75-B57C-4AD3-88BF-F3872300ACFC}" srcOrd="1" destOrd="0" presId="urn:microsoft.com/office/officeart/2008/layout/VerticalCurvedList"/>
    <dgm:cxn modelId="{2AFE90F5-E926-49DB-9C3F-7FA98DA079BB}" type="presParOf" srcId="{B6BA11C0-5C8D-4B28-AB54-ECEDDF291D88}" destId="{85CBF1AE-0D10-48CC-85C8-51D7F84099A4}" srcOrd="2" destOrd="0" presId="urn:microsoft.com/office/officeart/2008/layout/VerticalCurvedList"/>
    <dgm:cxn modelId="{41D67E2F-4A46-4063-A312-711C81366581}" type="presParOf" srcId="{B6BA11C0-5C8D-4B28-AB54-ECEDDF291D88}" destId="{6783B01A-3054-47F6-80C9-DA8911BDD342}" srcOrd="3" destOrd="0" presId="urn:microsoft.com/office/officeart/2008/layout/VerticalCurvedList"/>
    <dgm:cxn modelId="{11E43B61-EB7E-4E6E-930D-DD70F0819E41}" type="presParOf" srcId="{0900862F-BFB4-4D3A-AE54-FAE408698C49}" destId="{3047BC94-0820-4686-920F-E34E84613A5D}" srcOrd="1" destOrd="0" presId="urn:microsoft.com/office/officeart/2008/layout/VerticalCurvedList"/>
    <dgm:cxn modelId="{CDA5C268-1538-4659-8B57-9C4285C8462F}" type="presParOf" srcId="{0900862F-BFB4-4D3A-AE54-FAE408698C49}" destId="{F5958C2E-8CE1-40D5-9489-99A3BCC14890}" srcOrd="2" destOrd="0" presId="urn:microsoft.com/office/officeart/2008/layout/VerticalCurvedList"/>
    <dgm:cxn modelId="{93A886B2-B035-48CD-B360-4E8C5B6A6B08}" type="presParOf" srcId="{F5958C2E-8CE1-40D5-9489-99A3BCC14890}" destId="{20F47ABA-1D21-4B59-8B72-8F3AD6376271}" srcOrd="0" destOrd="0" presId="urn:microsoft.com/office/officeart/2008/layout/VerticalCurvedList"/>
    <dgm:cxn modelId="{35F5DD3F-7BE1-48A5-91E7-550323B10829}" type="presParOf" srcId="{0900862F-BFB4-4D3A-AE54-FAE408698C49}" destId="{4A3F8C43-8F28-4FCC-B5E4-77BC6A6C59BC}" srcOrd="3" destOrd="0" presId="urn:microsoft.com/office/officeart/2008/layout/VerticalCurvedList"/>
    <dgm:cxn modelId="{2E4CF658-4DB0-470B-8C53-5B0F3661AFE9}" type="presParOf" srcId="{0900862F-BFB4-4D3A-AE54-FAE408698C49}" destId="{57AF71C6-843F-45F9-87D0-FC70D4E31014}" srcOrd="4" destOrd="0" presId="urn:microsoft.com/office/officeart/2008/layout/VerticalCurvedList"/>
    <dgm:cxn modelId="{5FD1927C-A383-4EA0-A1C5-1D90AD489FDE}" type="presParOf" srcId="{57AF71C6-843F-45F9-87D0-FC70D4E31014}" destId="{2986EE2E-8D40-4CB9-B913-67E8BC120CC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3D3C10-AD3F-4312-A9C6-BB0F483A986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vi-VN"/>
        </a:p>
      </dgm:t>
    </dgm:pt>
    <dgm:pt modelId="{24700A48-3AB8-4B07-BA9F-3BE044C8D3B5}">
      <dgm:prSet custT="1"/>
      <dgm:spPr/>
      <dgm:t>
        <a:bodyPr/>
        <a:lstStyle/>
        <a:p>
          <a:pPr rtl="0"/>
          <a:r>
            <a:rPr lang="en-US" sz="1800" b="1" dirty="0" err="1" smtClean="0">
              <a:latin typeface="Times New Roman" panose="02020603050405020304" pitchFamily="18" charset="0"/>
              <a:cs typeface="Times New Roman" panose="02020603050405020304" pitchFamily="18" charset="0"/>
            </a:rPr>
            <a:t>Bảo</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vệ</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quyền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lợi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quốc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gia</a:t>
          </a:r>
          <a:r>
            <a:rPr lang="en-US" sz="1800" b="1" dirty="0" smtClean="0">
              <a:latin typeface="Times New Roman" panose="02020603050405020304" pitchFamily="18" charset="0"/>
              <a:cs typeface="Times New Roman" panose="02020603050405020304" pitchFamily="18" charset="0"/>
            </a:rPr>
            <a:t> VN </a:t>
          </a:r>
          <a:r>
            <a:rPr lang="en-US" sz="1800" b="1" dirty="0" err="1" smtClean="0">
              <a:latin typeface="Times New Roman" panose="02020603050405020304" pitchFamily="18" charset="0"/>
              <a:cs typeface="Times New Roman" panose="02020603050405020304" pitchFamily="18" charset="0"/>
            </a:rPr>
            <a:t>trong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đăng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ký</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sử</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dụng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tên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miền</a:t>
          </a:r>
          <a:r>
            <a:rPr lang="en-US" sz="1800" b="1" dirty="0" smtClean="0">
              <a:latin typeface="Times New Roman" panose="02020603050405020304" pitchFamily="18" charset="0"/>
              <a:cs typeface="Times New Roman" panose="02020603050405020304" pitchFamily="18" charset="0"/>
            </a:rPr>
            <a:t> New </a:t>
          </a:r>
          <a:r>
            <a:rPr lang="en-US" sz="1800" b="1" dirty="0" err="1" smtClean="0">
              <a:latin typeface="Times New Roman" panose="02020603050405020304" pitchFamily="18" charset="0"/>
              <a:cs typeface="Times New Roman" panose="02020603050405020304" pitchFamily="18" charset="0"/>
            </a:rPr>
            <a:t>gTLD</a:t>
          </a:r>
          <a:r>
            <a:rPr lang="en-US" sz="1800" b="1" dirty="0" smtClean="0">
              <a:latin typeface="Times New Roman" panose="02020603050405020304" pitchFamily="18" charset="0"/>
              <a:cs typeface="Times New Roman" panose="02020603050405020304" pitchFamily="18" charset="0"/>
            </a:rPr>
            <a:t>:</a:t>
          </a:r>
        </a:p>
        <a:p>
          <a:pPr rtl="0"/>
          <a:r>
            <a:rPr lang="en-US" sz="1800" b="1" dirty="0" smtClean="0">
              <a:latin typeface="Times New Roman" panose="02020603050405020304" pitchFamily="18" charset="0"/>
              <a:cs typeface="Times New Roman" panose="02020603050405020304" pitchFamily="18" charset="0"/>
            </a:rPr>
            <a:t>1. </a:t>
          </a:r>
          <a:r>
            <a:rPr lang="en-US" sz="1800" b="1" dirty="0" err="1" smtClean="0">
              <a:latin typeface="Times New Roman" panose="02020603050405020304" pitchFamily="18" charset="0"/>
              <a:cs typeface="Times New Roman" panose="02020603050405020304" pitchFamily="18" charset="0"/>
            </a:rPr>
            <a:t>Khái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niệm</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về</a:t>
          </a:r>
          <a:r>
            <a:rPr lang="en-US" sz="1800" b="1" dirty="0" smtClean="0">
              <a:latin typeface="Times New Roman" panose="02020603050405020304" pitchFamily="18" charset="0"/>
              <a:cs typeface="Times New Roman" panose="02020603050405020304" pitchFamily="18" charset="0"/>
            </a:rPr>
            <a:t> New </a:t>
          </a:r>
          <a:r>
            <a:rPr lang="en-US" sz="1800" b="1" dirty="0" err="1" smtClean="0">
              <a:latin typeface="Times New Roman" panose="02020603050405020304" pitchFamily="18" charset="0"/>
              <a:cs typeface="Times New Roman" panose="02020603050405020304" pitchFamily="18" charset="0"/>
            </a:rPr>
            <a:t>gTLD</a:t>
          </a:r>
          <a:endParaRPr lang="en-US" sz="1800" b="1" dirty="0" smtClean="0">
            <a:latin typeface="Times New Roman" panose="02020603050405020304" pitchFamily="18" charset="0"/>
            <a:cs typeface="Times New Roman" panose="02020603050405020304" pitchFamily="18" charset="0"/>
          </a:endParaRPr>
        </a:p>
        <a:p>
          <a:pPr rtl="0"/>
          <a:r>
            <a:rPr lang="en-US" sz="1800" b="1" dirty="0" smtClean="0">
              <a:latin typeface="Times New Roman" panose="02020603050405020304" pitchFamily="18" charset="0"/>
              <a:cs typeface="Times New Roman" panose="02020603050405020304" pitchFamily="18" charset="0"/>
            </a:rPr>
            <a:t>2. </a:t>
          </a:r>
          <a:r>
            <a:rPr lang="en-US" altLang="ja-JP" sz="1800" b="1" dirty="0" err="1" smtClean="0">
              <a:latin typeface="Times New Roman" panose="02020603050405020304" pitchFamily="18" charset="0"/>
              <a:cs typeface="Times New Roman" panose="02020603050405020304" pitchFamily="18" charset="0"/>
            </a:rPr>
            <a:t>Tình</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hình</a:t>
          </a:r>
          <a:r>
            <a:rPr lang="en-US" altLang="ja-JP" sz="1800" b="1" dirty="0" smtClean="0">
              <a:latin typeface="Times New Roman" panose="02020603050405020304" pitchFamily="18" charset="0"/>
              <a:cs typeface="Times New Roman" panose="02020603050405020304" pitchFamily="18" charset="0"/>
            </a:rPr>
            <a:t> </a:t>
          </a:r>
          <a:r>
            <a:rPr lang="vi-VN" altLang="ja-JP" sz="1800" b="1" dirty="0" smtClean="0">
              <a:latin typeface="Times New Roman" panose="02020603050405020304" pitchFamily="18" charset="0"/>
              <a:cs typeface="Times New Roman" panose="02020603050405020304" pitchFamily="18" charset="0"/>
            </a:rPr>
            <a:t>New </a:t>
          </a:r>
          <a:r>
            <a:rPr lang="en-US" altLang="ja-JP" sz="1800" b="1" dirty="0" err="1" smtClean="0">
              <a:latin typeface="Times New Roman" panose="02020603050405020304" pitchFamily="18" charset="0"/>
              <a:cs typeface="Times New Roman" panose="02020603050405020304" pitchFamily="18" charset="0"/>
            </a:rPr>
            <a:t>gTLD</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trên</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Thế</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giới</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và</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tại</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Việt</a:t>
          </a:r>
          <a:r>
            <a:rPr lang="en-US" altLang="ja-JP" sz="1800" b="1" dirty="0" smtClean="0">
              <a:latin typeface="Times New Roman" panose="02020603050405020304" pitchFamily="18" charset="0"/>
              <a:cs typeface="Times New Roman" panose="02020603050405020304" pitchFamily="18" charset="0"/>
            </a:rPr>
            <a:t> Nam</a:t>
          </a:r>
        </a:p>
        <a:p>
          <a:pPr rtl="0"/>
          <a:r>
            <a:rPr lang="en-US" altLang="ja-JP" sz="1800" b="1" dirty="0" smtClean="0">
              <a:latin typeface="Times New Roman" panose="02020603050405020304" pitchFamily="18" charset="0"/>
              <a:cs typeface="Times New Roman" panose="02020603050405020304" pitchFamily="18" charset="0"/>
            </a:rPr>
            <a:t>3. </a:t>
          </a:r>
          <a:r>
            <a:rPr lang="en-US" altLang="ja-JP" sz="1800" b="1" dirty="0" err="1" smtClean="0">
              <a:latin typeface="Times New Roman" panose="02020603050405020304" pitchFamily="18" charset="0"/>
              <a:cs typeface="Times New Roman" panose="02020603050405020304" pitchFamily="18" charset="0"/>
            </a:rPr>
            <a:t>Tác</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động</a:t>
          </a:r>
          <a:r>
            <a:rPr lang="en-US" altLang="ja-JP" sz="1800" b="1" dirty="0" smtClean="0">
              <a:latin typeface="Times New Roman" panose="02020603050405020304" pitchFamily="18" charset="0"/>
              <a:cs typeface="Times New Roman" panose="02020603050405020304" pitchFamily="18" charset="0"/>
            </a:rPr>
            <a:t> New </a:t>
          </a:r>
          <a:r>
            <a:rPr lang="en-US" altLang="ja-JP" sz="1800" b="1" dirty="0" err="1" smtClean="0">
              <a:latin typeface="Times New Roman" panose="02020603050405020304" pitchFamily="18" charset="0"/>
              <a:cs typeface="Times New Roman" panose="02020603050405020304" pitchFamily="18" charset="0"/>
            </a:rPr>
            <a:t>gTLD</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tới</a:t>
          </a:r>
          <a:r>
            <a:rPr lang="en-US" altLang="ja-JP" sz="1800" b="1" dirty="0" smtClean="0">
              <a:latin typeface="Times New Roman" panose="02020603050405020304" pitchFamily="18" charset="0"/>
              <a:cs typeface="Times New Roman" panose="02020603050405020304" pitchFamily="18" charset="0"/>
            </a:rPr>
            <a:t> </a:t>
          </a:r>
          <a:r>
            <a:rPr lang="en-US" altLang="ja-JP" sz="1800" b="1" dirty="0" err="1" smtClean="0">
              <a:latin typeface="Times New Roman" panose="02020603050405020304" pitchFamily="18" charset="0"/>
              <a:cs typeface="Times New Roman" panose="02020603050405020304" pitchFamily="18" charset="0"/>
            </a:rPr>
            <a:t>Việt</a:t>
          </a:r>
          <a:r>
            <a:rPr lang="en-US" altLang="ja-JP" sz="1800" b="1" dirty="0" smtClean="0">
              <a:latin typeface="Times New Roman" panose="02020603050405020304" pitchFamily="18" charset="0"/>
              <a:cs typeface="Times New Roman" panose="02020603050405020304" pitchFamily="18" charset="0"/>
            </a:rPr>
            <a:t> Nam</a:t>
          </a:r>
        </a:p>
        <a:p>
          <a:pPr rtl="0"/>
          <a:r>
            <a:rPr lang="en-US" sz="1800" b="1" dirty="0" smtClean="0">
              <a:latin typeface="Times New Roman" panose="02020603050405020304" pitchFamily="18" charset="0"/>
              <a:cs typeface="Times New Roman" panose="02020603050405020304" pitchFamily="18" charset="0"/>
            </a:rPr>
            <a:t>4. </a:t>
          </a:r>
          <a:r>
            <a:rPr lang="en-US" sz="1800" b="1" dirty="0" err="1" smtClean="0">
              <a:latin typeface="Times New Roman" panose="02020603050405020304" pitchFamily="18" charset="0"/>
              <a:cs typeface="Times New Roman" panose="02020603050405020304" pitchFamily="18" charset="0"/>
            </a:rPr>
            <a:t>Quy</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định</a:t>
          </a:r>
          <a:r>
            <a:rPr lang="en-US" sz="1800" b="1" dirty="0" smtClean="0">
              <a:latin typeface="Times New Roman" panose="02020603050405020304" pitchFamily="18" charset="0"/>
              <a:cs typeface="Times New Roman" panose="02020603050405020304" pitchFamily="18" charset="0"/>
            </a:rPr>
            <a:t> </a:t>
          </a:r>
          <a:r>
            <a:rPr lang="en-US" sz="1800" b="1" err="1" smtClean="0">
              <a:latin typeface="Times New Roman" panose="02020603050405020304" pitchFamily="18" charset="0"/>
              <a:cs typeface="Times New Roman" panose="02020603050405020304" pitchFamily="18" charset="0"/>
            </a:rPr>
            <a:t>về</a:t>
          </a:r>
          <a:r>
            <a:rPr lang="en-US" sz="1800" b="1" smtClean="0">
              <a:latin typeface="Times New Roman" panose="02020603050405020304" pitchFamily="18" charset="0"/>
              <a:cs typeface="Times New Roman" panose="02020603050405020304" pitchFamily="18" charset="0"/>
            </a:rPr>
            <a:t> bảo </a:t>
          </a:r>
          <a:r>
            <a:rPr lang="en-US" sz="1800" b="1" dirty="0" err="1" smtClean="0">
              <a:latin typeface="Times New Roman" panose="02020603050405020304" pitchFamily="18" charset="0"/>
              <a:cs typeface="Times New Roman" panose="02020603050405020304" pitchFamily="18" charset="0"/>
            </a:rPr>
            <a:t>vệ</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quyền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lợi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quốc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gia</a:t>
          </a:r>
          <a:r>
            <a:rPr lang="en-US" sz="1800" b="1" dirty="0" smtClean="0">
              <a:latin typeface="Times New Roman" panose="02020603050405020304" pitchFamily="18" charset="0"/>
              <a:cs typeface="Times New Roman" panose="02020603050405020304" pitchFamily="18" charset="0"/>
            </a:rPr>
            <a:t> VN </a:t>
          </a:r>
          <a:r>
            <a:rPr lang="en-US" sz="1800" b="1" dirty="0" err="1" smtClean="0">
              <a:latin typeface="Times New Roman" panose="02020603050405020304" pitchFamily="18" charset="0"/>
              <a:cs typeface="Times New Roman" panose="02020603050405020304" pitchFamily="18" charset="0"/>
            </a:rPr>
            <a:t>trong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đăng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ký</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sử</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dụng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tên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miền</a:t>
          </a:r>
          <a:r>
            <a:rPr lang="en-US" sz="1800" b="1" dirty="0" smtClean="0">
              <a:latin typeface="Times New Roman" panose="02020603050405020304" pitchFamily="18" charset="0"/>
              <a:cs typeface="Times New Roman" panose="02020603050405020304" pitchFamily="18" charset="0"/>
            </a:rPr>
            <a:t> New </a:t>
          </a:r>
          <a:r>
            <a:rPr lang="en-US" sz="1800" b="1" dirty="0" err="1" smtClean="0">
              <a:latin typeface="Times New Roman" panose="02020603050405020304" pitchFamily="18" charset="0"/>
              <a:cs typeface="Times New Roman" panose="02020603050405020304" pitchFamily="18" charset="0"/>
            </a:rPr>
            <a:t>gTLD</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theo</a:t>
          </a:r>
          <a:r>
            <a:rPr lang="en-US" sz="1800" b="1" dirty="0" smtClean="0">
              <a:latin typeface="Times New Roman" panose="02020603050405020304" pitchFamily="18" charset="0"/>
              <a:cs typeface="Times New Roman" panose="02020603050405020304" pitchFamily="18" charset="0"/>
            </a:rPr>
            <a:t> NĐ </a:t>
          </a:r>
          <a:r>
            <a:rPr lang="en-US" sz="1800" b="1" dirty="0" smtClean="0">
              <a:solidFill>
                <a:schemeClr val="bg1"/>
              </a:solidFill>
              <a:latin typeface="Times New Roman" panose="02020603050405020304" pitchFamily="18" charset="0"/>
              <a:cs typeface="Times New Roman" panose="02020603050405020304" pitchFamily="18" charset="0"/>
            </a:rPr>
            <a:t>27/2018/NĐ-CP</a:t>
          </a:r>
          <a:endParaRPr lang="en-US" sz="1800" b="1" dirty="0" smtClean="0">
            <a:latin typeface="Times New Roman" panose="02020603050405020304" pitchFamily="18" charset="0"/>
            <a:cs typeface="Times New Roman" panose="02020603050405020304" pitchFamily="18" charset="0"/>
          </a:endParaRPr>
        </a:p>
      </dgm:t>
    </dgm:pt>
    <dgm:pt modelId="{67068CFE-42E6-46F5-AAE8-B92128E3BF08}" type="parTrans" cxnId="{4A6A8046-E6D4-4ABA-AD05-24211E4630A4}">
      <dgm:prSet/>
      <dgm:spPr/>
      <dgm:t>
        <a:bodyPr/>
        <a:lstStyle/>
        <a:p>
          <a:endParaRPr lang="vi-VN"/>
        </a:p>
      </dgm:t>
    </dgm:pt>
    <dgm:pt modelId="{19A4A877-1E0E-4F25-AE9E-039125D532E4}" type="sibTrans" cxnId="{4A6A8046-E6D4-4ABA-AD05-24211E4630A4}">
      <dgm:prSet/>
      <dgm:spPr/>
      <dgm:t>
        <a:bodyPr/>
        <a:lstStyle/>
        <a:p>
          <a:endParaRPr lang="vi-VN"/>
        </a:p>
      </dgm:t>
    </dgm:pt>
    <dgm:pt modelId="{AB134220-9443-4180-BE3B-36CA7CB37348}" type="pres">
      <dgm:prSet presAssocID="{E23D3C10-AD3F-4312-A9C6-BB0F483A9865}" presName="Name0" presStyleCnt="0">
        <dgm:presLayoutVars>
          <dgm:chMax val="7"/>
          <dgm:chPref val="7"/>
          <dgm:dir/>
        </dgm:presLayoutVars>
      </dgm:prSet>
      <dgm:spPr/>
      <dgm:t>
        <a:bodyPr/>
        <a:lstStyle/>
        <a:p>
          <a:endParaRPr lang="vi-VN"/>
        </a:p>
      </dgm:t>
    </dgm:pt>
    <dgm:pt modelId="{0900862F-BFB4-4D3A-AE54-FAE408698C49}" type="pres">
      <dgm:prSet presAssocID="{E23D3C10-AD3F-4312-A9C6-BB0F483A9865}" presName="Name1" presStyleCnt="0"/>
      <dgm:spPr/>
    </dgm:pt>
    <dgm:pt modelId="{B6BA11C0-5C8D-4B28-AB54-ECEDDF291D88}" type="pres">
      <dgm:prSet presAssocID="{E23D3C10-AD3F-4312-A9C6-BB0F483A9865}" presName="cycle" presStyleCnt="0"/>
      <dgm:spPr/>
    </dgm:pt>
    <dgm:pt modelId="{F1666032-04D4-41C2-9111-1C0D29FE6B14}" type="pres">
      <dgm:prSet presAssocID="{E23D3C10-AD3F-4312-A9C6-BB0F483A9865}" presName="srcNode" presStyleLbl="node1" presStyleIdx="0" presStyleCnt="1"/>
      <dgm:spPr/>
    </dgm:pt>
    <dgm:pt modelId="{F601CA75-B57C-4AD3-88BF-F3872300ACFC}" type="pres">
      <dgm:prSet presAssocID="{E23D3C10-AD3F-4312-A9C6-BB0F483A9865}" presName="conn" presStyleLbl="parChTrans1D2" presStyleIdx="0" presStyleCnt="1"/>
      <dgm:spPr/>
      <dgm:t>
        <a:bodyPr/>
        <a:lstStyle/>
        <a:p>
          <a:endParaRPr lang="vi-VN"/>
        </a:p>
      </dgm:t>
    </dgm:pt>
    <dgm:pt modelId="{85CBF1AE-0D10-48CC-85C8-51D7F84099A4}" type="pres">
      <dgm:prSet presAssocID="{E23D3C10-AD3F-4312-A9C6-BB0F483A9865}" presName="extraNode" presStyleLbl="node1" presStyleIdx="0" presStyleCnt="1"/>
      <dgm:spPr/>
    </dgm:pt>
    <dgm:pt modelId="{6783B01A-3054-47F6-80C9-DA8911BDD342}" type="pres">
      <dgm:prSet presAssocID="{E23D3C10-AD3F-4312-A9C6-BB0F483A9865}" presName="dstNode" presStyleLbl="node1" presStyleIdx="0" presStyleCnt="1"/>
      <dgm:spPr/>
    </dgm:pt>
    <dgm:pt modelId="{071D6855-8E36-4F05-84A8-4DCBE42AC302}" type="pres">
      <dgm:prSet presAssocID="{24700A48-3AB8-4B07-BA9F-3BE044C8D3B5}" presName="text_1" presStyleLbl="node1" presStyleIdx="0" presStyleCnt="1" custScaleY="154905" custLinFactNeighborX="-271" custLinFactNeighborY="1891">
        <dgm:presLayoutVars>
          <dgm:bulletEnabled val="1"/>
        </dgm:presLayoutVars>
      </dgm:prSet>
      <dgm:spPr/>
      <dgm:t>
        <a:bodyPr/>
        <a:lstStyle/>
        <a:p>
          <a:endParaRPr lang="en-US"/>
        </a:p>
      </dgm:t>
    </dgm:pt>
    <dgm:pt modelId="{D23807EE-646D-4099-A4D0-155BD9362046}" type="pres">
      <dgm:prSet presAssocID="{24700A48-3AB8-4B07-BA9F-3BE044C8D3B5}" presName="accent_1" presStyleCnt="0"/>
      <dgm:spPr/>
    </dgm:pt>
    <dgm:pt modelId="{2986EE2E-8D40-4CB9-B913-67E8BC120CC7}" type="pres">
      <dgm:prSet presAssocID="{24700A48-3AB8-4B07-BA9F-3BE044C8D3B5}" presName="accentRepeatNode" presStyleLbl="solidFgAcc1" presStyleIdx="0" presStyleCnt="1" custScaleX="115313" custScaleY="128219"/>
      <dgm:spPr/>
      <dgm:t>
        <a:bodyPr/>
        <a:lstStyle/>
        <a:p>
          <a:endParaRPr lang="en-US"/>
        </a:p>
      </dgm:t>
    </dgm:pt>
  </dgm:ptLst>
  <dgm:cxnLst>
    <dgm:cxn modelId="{2249F473-8844-4F9C-9F2F-DF8EE6D0DD4C}" type="presOf" srcId="{E23D3C10-AD3F-4312-A9C6-BB0F483A9865}" destId="{AB134220-9443-4180-BE3B-36CA7CB37348}" srcOrd="0" destOrd="0" presId="urn:microsoft.com/office/officeart/2008/layout/VerticalCurvedList"/>
    <dgm:cxn modelId="{D01B2709-038C-45BE-B3E5-9DC20D6E74C4}" type="presOf" srcId="{19A4A877-1E0E-4F25-AE9E-039125D532E4}" destId="{F601CA75-B57C-4AD3-88BF-F3872300ACFC}" srcOrd="0" destOrd="0" presId="urn:microsoft.com/office/officeart/2008/layout/VerticalCurvedList"/>
    <dgm:cxn modelId="{4A6A8046-E6D4-4ABA-AD05-24211E4630A4}" srcId="{E23D3C10-AD3F-4312-A9C6-BB0F483A9865}" destId="{24700A48-3AB8-4B07-BA9F-3BE044C8D3B5}" srcOrd="0" destOrd="0" parTransId="{67068CFE-42E6-46F5-AAE8-B92128E3BF08}" sibTransId="{19A4A877-1E0E-4F25-AE9E-039125D532E4}"/>
    <dgm:cxn modelId="{4F05E116-23C6-4398-AD41-7AF8B602840D}" type="presOf" srcId="{24700A48-3AB8-4B07-BA9F-3BE044C8D3B5}" destId="{071D6855-8E36-4F05-84A8-4DCBE42AC302}" srcOrd="0" destOrd="0" presId="urn:microsoft.com/office/officeart/2008/layout/VerticalCurvedList"/>
    <dgm:cxn modelId="{EC44DA4A-C668-4EB2-AB1D-DAE86A6D8760}" type="presParOf" srcId="{AB134220-9443-4180-BE3B-36CA7CB37348}" destId="{0900862F-BFB4-4D3A-AE54-FAE408698C49}" srcOrd="0" destOrd="0" presId="urn:microsoft.com/office/officeart/2008/layout/VerticalCurvedList"/>
    <dgm:cxn modelId="{AA6E7789-F5FD-4E09-A932-2637048A8313}" type="presParOf" srcId="{0900862F-BFB4-4D3A-AE54-FAE408698C49}" destId="{B6BA11C0-5C8D-4B28-AB54-ECEDDF291D88}" srcOrd="0" destOrd="0" presId="urn:microsoft.com/office/officeart/2008/layout/VerticalCurvedList"/>
    <dgm:cxn modelId="{15FE3DE0-13D4-4ECE-A5E7-D9A91D268183}" type="presParOf" srcId="{B6BA11C0-5C8D-4B28-AB54-ECEDDF291D88}" destId="{F1666032-04D4-41C2-9111-1C0D29FE6B14}" srcOrd="0" destOrd="0" presId="urn:microsoft.com/office/officeart/2008/layout/VerticalCurvedList"/>
    <dgm:cxn modelId="{BFF94344-84A5-449E-9230-734C3B46B862}" type="presParOf" srcId="{B6BA11C0-5C8D-4B28-AB54-ECEDDF291D88}" destId="{F601CA75-B57C-4AD3-88BF-F3872300ACFC}" srcOrd="1" destOrd="0" presId="urn:microsoft.com/office/officeart/2008/layout/VerticalCurvedList"/>
    <dgm:cxn modelId="{3D555FB4-A923-4E4E-87B3-1B0DE227A57E}" type="presParOf" srcId="{B6BA11C0-5C8D-4B28-AB54-ECEDDF291D88}" destId="{85CBF1AE-0D10-48CC-85C8-51D7F84099A4}" srcOrd="2" destOrd="0" presId="urn:microsoft.com/office/officeart/2008/layout/VerticalCurvedList"/>
    <dgm:cxn modelId="{C19F9CE0-1C0E-40CF-B4D2-5B2B163E155E}" type="presParOf" srcId="{B6BA11C0-5C8D-4B28-AB54-ECEDDF291D88}" destId="{6783B01A-3054-47F6-80C9-DA8911BDD342}" srcOrd="3" destOrd="0" presId="urn:microsoft.com/office/officeart/2008/layout/VerticalCurvedList"/>
    <dgm:cxn modelId="{E7E0E54A-8482-4B42-8317-BADB2A854CE0}" type="presParOf" srcId="{0900862F-BFB4-4D3A-AE54-FAE408698C49}" destId="{071D6855-8E36-4F05-84A8-4DCBE42AC302}" srcOrd="1" destOrd="0" presId="urn:microsoft.com/office/officeart/2008/layout/VerticalCurvedList"/>
    <dgm:cxn modelId="{8370AEEE-344F-47EF-B97E-F04ABC556161}" type="presParOf" srcId="{0900862F-BFB4-4D3A-AE54-FAE408698C49}" destId="{D23807EE-646D-4099-A4D0-155BD9362046}" srcOrd="2" destOrd="0" presId="urn:microsoft.com/office/officeart/2008/layout/VerticalCurvedList"/>
    <dgm:cxn modelId="{040C01D2-7C51-4328-9213-D42017CE03EA}" type="presParOf" srcId="{D23807EE-646D-4099-A4D0-155BD9362046}" destId="{2986EE2E-8D40-4CB9-B913-67E8BC120CC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3D3C10-AD3F-4312-A9C6-BB0F483A986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vi-VN"/>
        </a:p>
      </dgm:t>
    </dgm:pt>
    <dgm:pt modelId="{24700A48-3AB8-4B07-BA9F-3BE044C8D3B5}">
      <dgm:prSet custT="1"/>
      <dgm:spPr/>
      <dgm:t>
        <a:bodyPr/>
        <a:lstStyle/>
        <a:p>
          <a:pPr rtl="0"/>
          <a:r>
            <a:rPr lang="en-US" sz="1800" b="1" i="0" dirty="0" err="1" smtClean="0">
              <a:latin typeface="Times New Roman" panose="02020603050405020304" pitchFamily="18" charset="0"/>
              <a:cs typeface="Times New Roman" panose="02020603050405020304" pitchFamily="18" charset="0"/>
            </a:rPr>
            <a:t>Quy</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định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về</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điều</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kiện</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kinh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doanh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dịch</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vụ</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đăng</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ký</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duy</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trì</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tên</a:t>
          </a:r>
          <a:r>
            <a:rPr lang="en-US" sz="1800" b="1" i="0" dirty="0" smtClean="0">
              <a:latin typeface="Times New Roman" panose="02020603050405020304" pitchFamily="18" charset="0"/>
              <a:cs typeface="Times New Roman" panose="02020603050405020304" pitchFamily="18" charset="0"/>
            </a:rPr>
            <a:t> </a:t>
          </a:r>
          <a:r>
            <a:rPr lang="en-US" sz="1800" b="1" i="0" dirty="0" err="1" smtClean="0">
              <a:latin typeface="Times New Roman" panose="02020603050405020304" pitchFamily="18" charset="0"/>
              <a:cs typeface="Times New Roman" panose="02020603050405020304" pitchFamily="18" charset="0"/>
            </a:rPr>
            <a:t>miền</a:t>
          </a:r>
          <a:endParaRPr lang="en-US" sz="1800" dirty="0" smtClean="0">
            <a:latin typeface="Times New Roman" panose="02020603050405020304" pitchFamily="18" charset="0"/>
            <a:cs typeface="Times New Roman" panose="02020603050405020304" pitchFamily="18" charset="0"/>
          </a:endParaRPr>
        </a:p>
      </dgm:t>
    </dgm:pt>
    <dgm:pt modelId="{67068CFE-42E6-46F5-AAE8-B92128E3BF08}" type="parTrans" cxnId="{4A6A8046-E6D4-4ABA-AD05-24211E4630A4}">
      <dgm:prSet/>
      <dgm:spPr/>
      <dgm:t>
        <a:bodyPr/>
        <a:lstStyle/>
        <a:p>
          <a:endParaRPr lang="vi-VN"/>
        </a:p>
      </dgm:t>
    </dgm:pt>
    <dgm:pt modelId="{19A4A877-1E0E-4F25-AE9E-039125D532E4}" type="sibTrans" cxnId="{4A6A8046-E6D4-4ABA-AD05-24211E4630A4}">
      <dgm:prSet/>
      <dgm:spPr/>
      <dgm:t>
        <a:bodyPr/>
        <a:lstStyle/>
        <a:p>
          <a:endParaRPr lang="vi-VN"/>
        </a:p>
      </dgm:t>
    </dgm:pt>
    <dgm:pt modelId="{AB134220-9443-4180-BE3B-36CA7CB37348}" type="pres">
      <dgm:prSet presAssocID="{E23D3C10-AD3F-4312-A9C6-BB0F483A9865}" presName="Name0" presStyleCnt="0">
        <dgm:presLayoutVars>
          <dgm:chMax val="7"/>
          <dgm:chPref val="7"/>
          <dgm:dir/>
        </dgm:presLayoutVars>
      </dgm:prSet>
      <dgm:spPr/>
      <dgm:t>
        <a:bodyPr/>
        <a:lstStyle/>
        <a:p>
          <a:endParaRPr lang="vi-VN"/>
        </a:p>
      </dgm:t>
    </dgm:pt>
    <dgm:pt modelId="{0900862F-BFB4-4D3A-AE54-FAE408698C49}" type="pres">
      <dgm:prSet presAssocID="{E23D3C10-AD3F-4312-A9C6-BB0F483A9865}" presName="Name1" presStyleCnt="0"/>
      <dgm:spPr/>
    </dgm:pt>
    <dgm:pt modelId="{B6BA11C0-5C8D-4B28-AB54-ECEDDF291D88}" type="pres">
      <dgm:prSet presAssocID="{E23D3C10-AD3F-4312-A9C6-BB0F483A9865}" presName="cycle" presStyleCnt="0"/>
      <dgm:spPr/>
    </dgm:pt>
    <dgm:pt modelId="{F1666032-04D4-41C2-9111-1C0D29FE6B14}" type="pres">
      <dgm:prSet presAssocID="{E23D3C10-AD3F-4312-A9C6-BB0F483A9865}" presName="srcNode" presStyleLbl="node1" presStyleIdx="0" presStyleCnt="1"/>
      <dgm:spPr/>
    </dgm:pt>
    <dgm:pt modelId="{F601CA75-B57C-4AD3-88BF-F3872300ACFC}" type="pres">
      <dgm:prSet presAssocID="{E23D3C10-AD3F-4312-A9C6-BB0F483A9865}" presName="conn" presStyleLbl="parChTrans1D2" presStyleIdx="0" presStyleCnt="1"/>
      <dgm:spPr/>
      <dgm:t>
        <a:bodyPr/>
        <a:lstStyle/>
        <a:p>
          <a:endParaRPr lang="vi-VN"/>
        </a:p>
      </dgm:t>
    </dgm:pt>
    <dgm:pt modelId="{85CBF1AE-0D10-48CC-85C8-51D7F84099A4}" type="pres">
      <dgm:prSet presAssocID="{E23D3C10-AD3F-4312-A9C6-BB0F483A9865}" presName="extraNode" presStyleLbl="node1" presStyleIdx="0" presStyleCnt="1"/>
      <dgm:spPr/>
    </dgm:pt>
    <dgm:pt modelId="{6783B01A-3054-47F6-80C9-DA8911BDD342}" type="pres">
      <dgm:prSet presAssocID="{E23D3C10-AD3F-4312-A9C6-BB0F483A9865}" presName="dstNode" presStyleLbl="node1" presStyleIdx="0" presStyleCnt="1"/>
      <dgm:spPr/>
    </dgm:pt>
    <dgm:pt modelId="{071D6855-8E36-4F05-84A8-4DCBE42AC302}" type="pres">
      <dgm:prSet presAssocID="{24700A48-3AB8-4B07-BA9F-3BE044C8D3B5}" presName="text_1" presStyleLbl="node1" presStyleIdx="0" presStyleCnt="1" custScaleY="74046" custLinFactNeighborX="-264" custLinFactNeighborY="1841">
        <dgm:presLayoutVars>
          <dgm:bulletEnabled val="1"/>
        </dgm:presLayoutVars>
      </dgm:prSet>
      <dgm:spPr/>
      <dgm:t>
        <a:bodyPr/>
        <a:lstStyle/>
        <a:p>
          <a:endParaRPr lang="en-US"/>
        </a:p>
      </dgm:t>
    </dgm:pt>
    <dgm:pt modelId="{D23807EE-646D-4099-A4D0-155BD9362046}" type="pres">
      <dgm:prSet presAssocID="{24700A48-3AB8-4B07-BA9F-3BE044C8D3B5}" presName="accent_1" presStyleCnt="0"/>
      <dgm:spPr/>
    </dgm:pt>
    <dgm:pt modelId="{2986EE2E-8D40-4CB9-B913-67E8BC120CC7}" type="pres">
      <dgm:prSet presAssocID="{24700A48-3AB8-4B07-BA9F-3BE044C8D3B5}" presName="accentRepeatNode" presStyleLbl="solidFgAcc1" presStyleIdx="0" presStyleCnt="1" custScaleY="76974"/>
      <dgm:spPr/>
      <dgm:t>
        <a:bodyPr/>
        <a:lstStyle/>
        <a:p>
          <a:endParaRPr lang="en-US"/>
        </a:p>
      </dgm:t>
    </dgm:pt>
  </dgm:ptLst>
  <dgm:cxnLst>
    <dgm:cxn modelId="{B0CD2D30-68A0-41F2-AEB8-D76D2F386117}" type="presOf" srcId="{E23D3C10-AD3F-4312-A9C6-BB0F483A9865}" destId="{AB134220-9443-4180-BE3B-36CA7CB37348}" srcOrd="0" destOrd="0" presId="urn:microsoft.com/office/officeart/2008/layout/VerticalCurvedList"/>
    <dgm:cxn modelId="{4A6A8046-E6D4-4ABA-AD05-24211E4630A4}" srcId="{E23D3C10-AD3F-4312-A9C6-BB0F483A9865}" destId="{24700A48-3AB8-4B07-BA9F-3BE044C8D3B5}" srcOrd="0" destOrd="0" parTransId="{67068CFE-42E6-46F5-AAE8-B92128E3BF08}" sibTransId="{19A4A877-1E0E-4F25-AE9E-039125D532E4}"/>
    <dgm:cxn modelId="{AA8199C2-0F2F-4131-B033-98099F61B70D}" type="presOf" srcId="{24700A48-3AB8-4B07-BA9F-3BE044C8D3B5}" destId="{071D6855-8E36-4F05-84A8-4DCBE42AC302}" srcOrd="0" destOrd="0" presId="urn:microsoft.com/office/officeart/2008/layout/VerticalCurvedList"/>
    <dgm:cxn modelId="{EB3A9B0F-0D76-49D3-88F3-4BD4959B20FB}" type="presOf" srcId="{19A4A877-1E0E-4F25-AE9E-039125D532E4}" destId="{F601CA75-B57C-4AD3-88BF-F3872300ACFC}" srcOrd="0" destOrd="0" presId="urn:microsoft.com/office/officeart/2008/layout/VerticalCurvedList"/>
    <dgm:cxn modelId="{91EC332D-D886-4409-AD3A-600C115C6F41}" type="presParOf" srcId="{AB134220-9443-4180-BE3B-36CA7CB37348}" destId="{0900862F-BFB4-4D3A-AE54-FAE408698C49}" srcOrd="0" destOrd="0" presId="urn:microsoft.com/office/officeart/2008/layout/VerticalCurvedList"/>
    <dgm:cxn modelId="{66117345-ECB3-4A70-8F5E-1030996DEB31}" type="presParOf" srcId="{0900862F-BFB4-4D3A-AE54-FAE408698C49}" destId="{B6BA11C0-5C8D-4B28-AB54-ECEDDF291D88}" srcOrd="0" destOrd="0" presId="urn:microsoft.com/office/officeart/2008/layout/VerticalCurvedList"/>
    <dgm:cxn modelId="{A419BD6E-11B8-4EAA-9181-4B218753255D}" type="presParOf" srcId="{B6BA11C0-5C8D-4B28-AB54-ECEDDF291D88}" destId="{F1666032-04D4-41C2-9111-1C0D29FE6B14}" srcOrd="0" destOrd="0" presId="urn:microsoft.com/office/officeart/2008/layout/VerticalCurvedList"/>
    <dgm:cxn modelId="{1E91B8F0-79BE-44D6-BC62-099C6B0061C0}" type="presParOf" srcId="{B6BA11C0-5C8D-4B28-AB54-ECEDDF291D88}" destId="{F601CA75-B57C-4AD3-88BF-F3872300ACFC}" srcOrd="1" destOrd="0" presId="urn:microsoft.com/office/officeart/2008/layout/VerticalCurvedList"/>
    <dgm:cxn modelId="{DF440575-4443-4BBF-A7A6-60DE7CC7A516}" type="presParOf" srcId="{B6BA11C0-5C8D-4B28-AB54-ECEDDF291D88}" destId="{85CBF1AE-0D10-48CC-85C8-51D7F84099A4}" srcOrd="2" destOrd="0" presId="urn:microsoft.com/office/officeart/2008/layout/VerticalCurvedList"/>
    <dgm:cxn modelId="{7ABC561A-2BD3-4FF6-9B28-265AF10F0464}" type="presParOf" srcId="{B6BA11C0-5C8D-4B28-AB54-ECEDDF291D88}" destId="{6783B01A-3054-47F6-80C9-DA8911BDD342}" srcOrd="3" destOrd="0" presId="urn:microsoft.com/office/officeart/2008/layout/VerticalCurvedList"/>
    <dgm:cxn modelId="{50FD071E-ECB9-4AF9-9D25-C31A446432C6}" type="presParOf" srcId="{0900862F-BFB4-4D3A-AE54-FAE408698C49}" destId="{071D6855-8E36-4F05-84A8-4DCBE42AC302}" srcOrd="1" destOrd="0" presId="urn:microsoft.com/office/officeart/2008/layout/VerticalCurvedList"/>
    <dgm:cxn modelId="{8A498DB7-5C6A-4590-B98E-E183D5851EB6}" type="presParOf" srcId="{0900862F-BFB4-4D3A-AE54-FAE408698C49}" destId="{D23807EE-646D-4099-A4D0-155BD9362046}" srcOrd="2" destOrd="0" presId="urn:microsoft.com/office/officeart/2008/layout/VerticalCurvedList"/>
    <dgm:cxn modelId="{8D279D33-C084-4425-8D41-F1CA301C3234}" type="presParOf" srcId="{D23807EE-646D-4099-A4D0-155BD9362046}" destId="{2986EE2E-8D40-4CB9-B913-67E8BC120CC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1CA75-B57C-4AD3-88BF-F3872300ACFC}">
      <dsp:nvSpPr>
        <dsp:cNvPr id="0" name=""/>
        <dsp:cNvSpPr/>
      </dsp:nvSpPr>
      <dsp:spPr>
        <a:xfrm>
          <a:off x="-3878983" y="-599813"/>
          <a:ext cx="4655521" cy="4655521"/>
        </a:xfrm>
        <a:prstGeom prst="blockArc">
          <a:avLst>
            <a:gd name="adj1" fmla="val 18900000"/>
            <a:gd name="adj2" fmla="val 2700000"/>
            <a:gd name="adj3" fmla="val 46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47BC94-0820-4686-920F-E34E84613A5D}">
      <dsp:nvSpPr>
        <dsp:cNvPr id="0" name=""/>
        <dsp:cNvSpPr/>
      </dsp:nvSpPr>
      <dsp:spPr>
        <a:xfrm>
          <a:off x="635279" y="493709"/>
          <a:ext cx="7374384" cy="98727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3653"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smtClean="0">
              <a:latin typeface="Times New Roman" panose="02020603050405020304" pitchFamily="18" charset="0"/>
              <a:cs typeface="Times New Roman" panose="02020603050405020304" pitchFamily="18" charset="0"/>
            </a:rPr>
            <a:t>Quy</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định</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về</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bảo</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vệ</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quyền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lợi</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quốc</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gia</a:t>
          </a:r>
          <a:r>
            <a:rPr lang="en-US" sz="1800" b="1" kern="1200" dirty="0" smtClean="0">
              <a:latin typeface="Times New Roman" panose="02020603050405020304" pitchFamily="18" charset="0"/>
              <a:cs typeface="Times New Roman" panose="02020603050405020304" pitchFamily="18" charset="0"/>
            </a:rPr>
            <a:t> VN </a:t>
          </a:r>
          <a:r>
            <a:rPr lang="en-US" sz="1800" b="1" kern="1200" dirty="0" err="1" smtClean="0">
              <a:latin typeface="Times New Roman" panose="02020603050405020304" pitchFamily="18" charset="0"/>
              <a:cs typeface="Times New Roman" panose="02020603050405020304" pitchFamily="18" charset="0"/>
            </a:rPr>
            <a:t>trong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đăng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ký</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sử</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dụng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tên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miền</a:t>
          </a:r>
          <a:r>
            <a:rPr lang="en-US" sz="1800" b="1" kern="1200" dirty="0" smtClean="0">
              <a:latin typeface="Times New Roman" panose="02020603050405020304" pitchFamily="18" charset="0"/>
              <a:cs typeface="Times New Roman" panose="02020603050405020304" pitchFamily="18" charset="0"/>
            </a:rPr>
            <a:t> New </a:t>
          </a:r>
          <a:r>
            <a:rPr lang="en-US" sz="1800" b="1" kern="1200" dirty="0" err="1" smtClean="0">
              <a:latin typeface="Times New Roman" panose="02020603050405020304" pitchFamily="18" charset="0"/>
              <a:cs typeface="Times New Roman" panose="02020603050405020304" pitchFamily="18" charset="0"/>
            </a:rPr>
            <a:t>gTLD</a:t>
          </a:r>
          <a:endParaRPr lang="en-US" sz="1800" b="1" kern="1200" dirty="0" smtClean="0">
            <a:latin typeface="Times New Roman" panose="02020603050405020304" pitchFamily="18" charset="0"/>
            <a:cs typeface="Times New Roman" panose="02020603050405020304" pitchFamily="18" charset="0"/>
          </a:endParaRPr>
        </a:p>
      </dsp:txBody>
      <dsp:txXfrm>
        <a:off x="635279" y="493709"/>
        <a:ext cx="7374384" cy="987279"/>
      </dsp:txXfrm>
    </dsp:sp>
    <dsp:sp modelId="{20F47ABA-1D21-4B59-8B72-8F3AD6376271}">
      <dsp:nvSpPr>
        <dsp:cNvPr id="0" name=""/>
        <dsp:cNvSpPr/>
      </dsp:nvSpPr>
      <dsp:spPr>
        <a:xfrm>
          <a:off x="18229" y="370299"/>
          <a:ext cx="1234099" cy="123409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3F8C43-8F28-4FCC-B5E4-77BC6A6C59BC}">
      <dsp:nvSpPr>
        <dsp:cNvPr id="0" name=""/>
        <dsp:cNvSpPr/>
      </dsp:nvSpPr>
      <dsp:spPr>
        <a:xfrm>
          <a:off x="635279" y="1974905"/>
          <a:ext cx="7374384" cy="98727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3653" tIns="45720" rIns="45720" bIns="45720" numCol="1" spcCol="1270" anchor="ctr" anchorCtr="0">
          <a:noAutofit/>
        </a:bodyPr>
        <a:lstStyle/>
        <a:p>
          <a:pPr lvl="0" algn="l" defTabSz="800100" rtl="0">
            <a:lnSpc>
              <a:spcPct val="90000"/>
            </a:lnSpc>
            <a:spcBef>
              <a:spcPct val="0"/>
            </a:spcBef>
            <a:spcAft>
              <a:spcPct val="35000"/>
            </a:spcAft>
          </a:pPr>
          <a:r>
            <a:rPr lang="en-US" sz="1800" b="1" i="0" kern="1200" dirty="0" err="1" smtClean="0">
              <a:latin typeface="Times New Roman" panose="02020603050405020304" pitchFamily="18" charset="0"/>
              <a:cs typeface="Times New Roman" panose="02020603050405020304" pitchFamily="18" charset="0"/>
            </a:rPr>
            <a:t>Quy</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định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về</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điều</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kiện</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kinh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doanh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dịch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vụ</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đăng</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ký</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duy</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trì</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tên</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miền</a:t>
          </a:r>
          <a:endParaRPr lang="vi-VN" sz="1800" i="0" kern="1200" dirty="0">
            <a:latin typeface="Times New Roman" panose="02020603050405020304" pitchFamily="18" charset="0"/>
            <a:cs typeface="Times New Roman" panose="02020603050405020304" pitchFamily="18" charset="0"/>
          </a:endParaRPr>
        </a:p>
      </dsp:txBody>
      <dsp:txXfrm>
        <a:off x="635279" y="1974905"/>
        <a:ext cx="7374384" cy="987279"/>
      </dsp:txXfrm>
    </dsp:sp>
    <dsp:sp modelId="{2986EE2E-8D40-4CB9-B913-67E8BC120CC7}">
      <dsp:nvSpPr>
        <dsp:cNvPr id="0" name=""/>
        <dsp:cNvSpPr/>
      </dsp:nvSpPr>
      <dsp:spPr>
        <a:xfrm>
          <a:off x="18229" y="1851495"/>
          <a:ext cx="1234099" cy="123409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1CA75-B57C-4AD3-88BF-F3872300ACFC}">
      <dsp:nvSpPr>
        <dsp:cNvPr id="0" name=""/>
        <dsp:cNvSpPr/>
      </dsp:nvSpPr>
      <dsp:spPr>
        <a:xfrm>
          <a:off x="-3506861" y="-599813"/>
          <a:ext cx="4655521" cy="4655521"/>
        </a:xfrm>
        <a:prstGeom prst="blockArc">
          <a:avLst>
            <a:gd name="adj1" fmla="val 18900000"/>
            <a:gd name="adj2" fmla="val 2700000"/>
            <a:gd name="adj3" fmla="val 46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1D6855-8E36-4F05-84A8-4DCBE42AC302}">
      <dsp:nvSpPr>
        <dsp:cNvPr id="0" name=""/>
        <dsp:cNvSpPr/>
      </dsp:nvSpPr>
      <dsp:spPr>
        <a:xfrm>
          <a:off x="1101654" y="469523"/>
          <a:ext cx="6987000" cy="257983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558"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smtClean="0">
              <a:latin typeface="Times New Roman" panose="02020603050405020304" pitchFamily="18" charset="0"/>
              <a:cs typeface="Times New Roman" panose="02020603050405020304" pitchFamily="18" charset="0"/>
            </a:rPr>
            <a:t>Bảo</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vệ</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quyền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lợi</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quốc</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gia</a:t>
          </a:r>
          <a:r>
            <a:rPr lang="en-US" sz="1800" b="1" kern="1200" dirty="0" smtClean="0">
              <a:latin typeface="Times New Roman" panose="02020603050405020304" pitchFamily="18" charset="0"/>
              <a:cs typeface="Times New Roman" panose="02020603050405020304" pitchFamily="18" charset="0"/>
            </a:rPr>
            <a:t> VN </a:t>
          </a:r>
          <a:r>
            <a:rPr lang="en-US" sz="1800" b="1" kern="1200" dirty="0" err="1" smtClean="0">
              <a:latin typeface="Times New Roman" panose="02020603050405020304" pitchFamily="18" charset="0"/>
              <a:cs typeface="Times New Roman" panose="02020603050405020304" pitchFamily="18" charset="0"/>
            </a:rPr>
            <a:t>trong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đăng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ký</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sử</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dụng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tên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miền</a:t>
          </a:r>
          <a:r>
            <a:rPr lang="en-US" sz="1800" b="1" kern="1200" dirty="0" smtClean="0">
              <a:latin typeface="Times New Roman" panose="02020603050405020304" pitchFamily="18" charset="0"/>
              <a:cs typeface="Times New Roman" panose="02020603050405020304" pitchFamily="18" charset="0"/>
            </a:rPr>
            <a:t> New </a:t>
          </a:r>
          <a:r>
            <a:rPr lang="en-US" sz="1800" b="1" kern="1200" dirty="0" err="1" smtClean="0">
              <a:latin typeface="Times New Roman" panose="02020603050405020304" pitchFamily="18" charset="0"/>
              <a:cs typeface="Times New Roman" panose="02020603050405020304" pitchFamily="18" charset="0"/>
            </a:rPr>
            <a:t>gTLD</a:t>
          </a:r>
          <a:r>
            <a:rPr lang="en-US" sz="1800" b="1" kern="1200" dirty="0" smtClean="0">
              <a:latin typeface="Times New Roman" panose="02020603050405020304" pitchFamily="18" charset="0"/>
              <a:cs typeface="Times New Roman" panose="02020603050405020304" pitchFamily="18" charset="0"/>
            </a:rPr>
            <a:t>:</a:t>
          </a:r>
        </a:p>
        <a:p>
          <a:pPr lvl="0" algn="l" defTabSz="800100" rtl="0">
            <a:lnSpc>
              <a:spcPct val="90000"/>
            </a:lnSpc>
            <a:spcBef>
              <a:spcPct val="0"/>
            </a:spcBef>
            <a:spcAft>
              <a:spcPct val="35000"/>
            </a:spcAft>
          </a:pPr>
          <a:r>
            <a:rPr lang="en-US" sz="1800" b="1" kern="1200" dirty="0" smtClean="0">
              <a:latin typeface="Times New Roman" panose="02020603050405020304" pitchFamily="18" charset="0"/>
              <a:cs typeface="Times New Roman" panose="02020603050405020304" pitchFamily="18" charset="0"/>
            </a:rPr>
            <a:t>1. </a:t>
          </a:r>
          <a:r>
            <a:rPr lang="en-US" sz="1800" b="1" kern="1200" dirty="0" err="1" smtClean="0">
              <a:latin typeface="Times New Roman" panose="02020603050405020304" pitchFamily="18" charset="0"/>
              <a:cs typeface="Times New Roman" panose="02020603050405020304" pitchFamily="18" charset="0"/>
            </a:rPr>
            <a:t>Khái</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niệm</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về</a:t>
          </a:r>
          <a:r>
            <a:rPr lang="en-US" sz="1800" b="1" kern="1200" dirty="0" smtClean="0">
              <a:latin typeface="Times New Roman" panose="02020603050405020304" pitchFamily="18" charset="0"/>
              <a:cs typeface="Times New Roman" panose="02020603050405020304" pitchFamily="18" charset="0"/>
            </a:rPr>
            <a:t> New </a:t>
          </a:r>
          <a:r>
            <a:rPr lang="en-US" sz="1800" b="1" kern="1200" dirty="0" err="1" smtClean="0">
              <a:latin typeface="Times New Roman" panose="02020603050405020304" pitchFamily="18" charset="0"/>
              <a:cs typeface="Times New Roman" panose="02020603050405020304" pitchFamily="18" charset="0"/>
            </a:rPr>
            <a:t>gTLD</a:t>
          </a:r>
          <a:endParaRPr lang="en-US" sz="1800" b="1" kern="1200" dirty="0" smtClean="0">
            <a:latin typeface="Times New Roman" panose="02020603050405020304" pitchFamily="18" charset="0"/>
            <a:cs typeface="Times New Roman" panose="02020603050405020304" pitchFamily="18" charset="0"/>
          </a:endParaRPr>
        </a:p>
        <a:p>
          <a:pPr lvl="0" algn="l" defTabSz="800100" rtl="0">
            <a:lnSpc>
              <a:spcPct val="90000"/>
            </a:lnSpc>
            <a:spcBef>
              <a:spcPct val="0"/>
            </a:spcBef>
            <a:spcAft>
              <a:spcPct val="35000"/>
            </a:spcAft>
          </a:pPr>
          <a:r>
            <a:rPr lang="en-US" sz="1800" b="1" kern="1200" dirty="0" smtClean="0">
              <a:latin typeface="Times New Roman" panose="02020603050405020304" pitchFamily="18" charset="0"/>
              <a:cs typeface="Times New Roman" panose="02020603050405020304" pitchFamily="18" charset="0"/>
            </a:rPr>
            <a:t>2. </a:t>
          </a:r>
          <a:r>
            <a:rPr lang="en-US" altLang="ja-JP" sz="1800" b="1" kern="1200" dirty="0" err="1" smtClean="0">
              <a:latin typeface="Times New Roman" panose="02020603050405020304" pitchFamily="18" charset="0"/>
              <a:cs typeface="Times New Roman" panose="02020603050405020304" pitchFamily="18" charset="0"/>
            </a:rPr>
            <a:t>Tình</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hình</a:t>
          </a:r>
          <a:r>
            <a:rPr lang="en-US" altLang="ja-JP" sz="1800" b="1" kern="1200" dirty="0" smtClean="0">
              <a:latin typeface="Times New Roman" panose="02020603050405020304" pitchFamily="18" charset="0"/>
              <a:cs typeface="Times New Roman" panose="02020603050405020304" pitchFamily="18" charset="0"/>
            </a:rPr>
            <a:t> </a:t>
          </a:r>
          <a:r>
            <a:rPr lang="vi-VN" altLang="ja-JP" sz="1800" b="1" kern="1200" dirty="0" smtClean="0">
              <a:latin typeface="Times New Roman" panose="02020603050405020304" pitchFamily="18" charset="0"/>
              <a:cs typeface="Times New Roman" panose="02020603050405020304" pitchFamily="18" charset="0"/>
            </a:rPr>
            <a:t>New </a:t>
          </a:r>
          <a:r>
            <a:rPr lang="en-US" altLang="ja-JP" sz="1800" b="1" kern="1200" dirty="0" err="1" smtClean="0">
              <a:latin typeface="Times New Roman" panose="02020603050405020304" pitchFamily="18" charset="0"/>
              <a:cs typeface="Times New Roman" panose="02020603050405020304" pitchFamily="18" charset="0"/>
            </a:rPr>
            <a:t>gTLD</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trên</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Thế</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giới</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và</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tại</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Việt</a:t>
          </a:r>
          <a:r>
            <a:rPr lang="en-US" altLang="ja-JP" sz="1800" b="1" kern="1200" dirty="0" smtClean="0">
              <a:latin typeface="Times New Roman" panose="02020603050405020304" pitchFamily="18" charset="0"/>
              <a:cs typeface="Times New Roman" panose="02020603050405020304" pitchFamily="18" charset="0"/>
            </a:rPr>
            <a:t> Nam</a:t>
          </a:r>
        </a:p>
        <a:p>
          <a:pPr lvl="0" algn="l" defTabSz="800100" rtl="0">
            <a:lnSpc>
              <a:spcPct val="90000"/>
            </a:lnSpc>
            <a:spcBef>
              <a:spcPct val="0"/>
            </a:spcBef>
            <a:spcAft>
              <a:spcPct val="35000"/>
            </a:spcAft>
          </a:pPr>
          <a:r>
            <a:rPr lang="en-US" altLang="ja-JP" sz="1800" b="1" kern="1200" dirty="0" smtClean="0">
              <a:latin typeface="Times New Roman" panose="02020603050405020304" pitchFamily="18" charset="0"/>
              <a:cs typeface="Times New Roman" panose="02020603050405020304" pitchFamily="18" charset="0"/>
            </a:rPr>
            <a:t>3. </a:t>
          </a:r>
          <a:r>
            <a:rPr lang="en-US" altLang="ja-JP" sz="1800" b="1" kern="1200" dirty="0" err="1" smtClean="0">
              <a:latin typeface="Times New Roman" panose="02020603050405020304" pitchFamily="18" charset="0"/>
              <a:cs typeface="Times New Roman" panose="02020603050405020304" pitchFamily="18" charset="0"/>
            </a:rPr>
            <a:t>Tác</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động</a:t>
          </a:r>
          <a:r>
            <a:rPr lang="en-US" altLang="ja-JP" sz="1800" b="1" kern="1200" dirty="0" smtClean="0">
              <a:latin typeface="Times New Roman" panose="02020603050405020304" pitchFamily="18" charset="0"/>
              <a:cs typeface="Times New Roman" panose="02020603050405020304" pitchFamily="18" charset="0"/>
            </a:rPr>
            <a:t> New </a:t>
          </a:r>
          <a:r>
            <a:rPr lang="en-US" altLang="ja-JP" sz="1800" b="1" kern="1200" dirty="0" err="1" smtClean="0">
              <a:latin typeface="Times New Roman" panose="02020603050405020304" pitchFamily="18" charset="0"/>
              <a:cs typeface="Times New Roman" panose="02020603050405020304" pitchFamily="18" charset="0"/>
            </a:rPr>
            <a:t>gTLD</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tới</a:t>
          </a:r>
          <a:r>
            <a:rPr lang="en-US" altLang="ja-JP" sz="1800" b="1" kern="1200" dirty="0" smtClean="0">
              <a:latin typeface="Times New Roman" panose="02020603050405020304" pitchFamily="18" charset="0"/>
              <a:cs typeface="Times New Roman" panose="02020603050405020304" pitchFamily="18" charset="0"/>
            </a:rPr>
            <a:t> </a:t>
          </a:r>
          <a:r>
            <a:rPr lang="en-US" altLang="ja-JP" sz="1800" b="1" kern="1200" dirty="0" err="1" smtClean="0">
              <a:latin typeface="Times New Roman" panose="02020603050405020304" pitchFamily="18" charset="0"/>
              <a:cs typeface="Times New Roman" panose="02020603050405020304" pitchFamily="18" charset="0"/>
            </a:rPr>
            <a:t>Việt</a:t>
          </a:r>
          <a:r>
            <a:rPr lang="en-US" altLang="ja-JP" sz="1800" b="1" kern="1200" dirty="0" smtClean="0">
              <a:latin typeface="Times New Roman" panose="02020603050405020304" pitchFamily="18" charset="0"/>
              <a:cs typeface="Times New Roman" panose="02020603050405020304" pitchFamily="18" charset="0"/>
            </a:rPr>
            <a:t> Nam</a:t>
          </a:r>
        </a:p>
        <a:p>
          <a:pPr lvl="0" algn="l" defTabSz="800100" rtl="0">
            <a:lnSpc>
              <a:spcPct val="90000"/>
            </a:lnSpc>
            <a:spcBef>
              <a:spcPct val="0"/>
            </a:spcBef>
            <a:spcAft>
              <a:spcPct val="35000"/>
            </a:spcAft>
          </a:pPr>
          <a:r>
            <a:rPr lang="en-US" sz="1800" b="1" kern="1200" dirty="0" smtClean="0">
              <a:latin typeface="Times New Roman" panose="02020603050405020304" pitchFamily="18" charset="0"/>
              <a:cs typeface="Times New Roman" panose="02020603050405020304" pitchFamily="18" charset="0"/>
            </a:rPr>
            <a:t>4. </a:t>
          </a:r>
          <a:r>
            <a:rPr lang="en-US" sz="1800" b="1" kern="1200" dirty="0" err="1" smtClean="0">
              <a:latin typeface="Times New Roman" panose="02020603050405020304" pitchFamily="18" charset="0"/>
              <a:cs typeface="Times New Roman" panose="02020603050405020304" pitchFamily="18" charset="0"/>
            </a:rPr>
            <a:t>Quy</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định</a:t>
          </a:r>
          <a:r>
            <a:rPr lang="en-US" sz="1800" b="1" kern="1200" dirty="0" smtClean="0">
              <a:latin typeface="Times New Roman" panose="02020603050405020304" pitchFamily="18" charset="0"/>
              <a:cs typeface="Times New Roman" panose="02020603050405020304" pitchFamily="18" charset="0"/>
            </a:rPr>
            <a:t> </a:t>
          </a:r>
          <a:r>
            <a:rPr lang="en-US" sz="1800" b="1" kern="1200" err="1" smtClean="0">
              <a:latin typeface="Times New Roman" panose="02020603050405020304" pitchFamily="18" charset="0"/>
              <a:cs typeface="Times New Roman" panose="02020603050405020304" pitchFamily="18" charset="0"/>
            </a:rPr>
            <a:t>về</a:t>
          </a:r>
          <a:r>
            <a:rPr lang="en-US" sz="1800" b="1" kern="1200" smtClean="0">
              <a:latin typeface="Times New Roman" panose="02020603050405020304" pitchFamily="18" charset="0"/>
              <a:cs typeface="Times New Roman" panose="02020603050405020304" pitchFamily="18" charset="0"/>
            </a:rPr>
            <a:t> bảo </a:t>
          </a:r>
          <a:r>
            <a:rPr lang="en-US" sz="1800" b="1" kern="1200" dirty="0" err="1" smtClean="0">
              <a:latin typeface="Times New Roman" panose="02020603050405020304" pitchFamily="18" charset="0"/>
              <a:cs typeface="Times New Roman" panose="02020603050405020304" pitchFamily="18" charset="0"/>
            </a:rPr>
            <a:t>vệ</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quyền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lợi</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quốc</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gia</a:t>
          </a:r>
          <a:r>
            <a:rPr lang="en-US" sz="1800" b="1" kern="1200" dirty="0" smtClean="0">
              <a:latin typeface="Times New Roman" panose="02020603050405020304" pitchFamily="18" charset="0"/>
              <a:cs typeface="Times New Roman" panose="02020603050405020304" pitchFamily="18" charset="0"/>
            </a:rPr>
            <a:t> VN </a:t>
          </a:r>
          <a:r>
            <a:rPr lang="en-US" sz="1800" b="1" kern="1200" dirty="0" err="1" smtClean="0">
              <a:latin typeface="Times New Roman" panose="02020603050405020304" pitchFamily="18" charset="0"/>
              <a:cs typeface="Times New Roman" panose="02020603050405020304" pitchFamily="18" charset="0"/>
            </a:rPr>
            <a:t>trong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đăng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ký</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sử</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dụng</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tên</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miền</a:t>
          </a:r>
          <a:r>
            <a:rPr lang="en-US" sz="1800" b="1" kern="1200" dirty="0" smtClean="0">
              <a:latin typeface="Times New Roman" panose="02020603050405020304" pitchFamily="18" charset="0"/>
              <a:cs typeface="Times New Roman" panose="02020603050405020304" pitchFamily="18" charset="0"/>
            </a:rPr>
            <a:t> New </a:t>
          </a:r>
          <a:r>
            <a:rPr lang="en-US" sz="1800" b="1" kern="1200" dirty="0" err="1" smtClean="0">
              <a:latin typeface="Times New Roman" panose="02020603050405020304" pitchFamily="18" charset="0"/>
              <a:cs typeface="Times New Roman" panose="02020603050405020304" pitchFamily="18" charset="0"/>
            </a:rPr>
            <a:t>gTLD</a:t>
          </a:r>
          <a:r>
            <a:rPr lang="en-US" sz="1800" b="1" kern="1200" dirty="0" smtClean="0">
              <a:latin typeface="Times New Roman" panose="02020603050405020304" pitchFamily="18" charset="0"/>
              <a:cs typeface="Times New Roman" panose="02020603050405020304" pitchFamily="18" charset="0"/>
            </a:rPr>
            <a:t> </a:t>
          </a:r>
          <a:r>
            <a:rPr lang="en-US" sz="1800" b="1" kern="1200" dirty="0" err="1" smtClean="0">
              <a:latin typeface="Times New Roman" panose="02020603050405020304" pitchFamily="18" charset="0"/>
              <a:cs typeface="Times New Roman" panose="02020603050405020304" pitchFamily="18" charset="0"/>
            </a:rPr>
            <a:t>theo</a:t>
          </a:r>
          <a:r>
            <a:rPr lang="en-US" sz="1800" b="1" kern="1200" dirty="0" smtClean="0">
              <a:latin typeface="Times New Roman" panose="02020603050405020304" pitchFamily="18" charset="0"/>
              <a:cs typeface="Times New Roman" panose="02020603050405020304" pitchFamily="18" charset="0"/>
            </a:rPr>
            <a:t> NĐ </a:t>
          </a:r>
          <a:r>
            <a:rPr lang="en-US" sz="1800" b="1" kern="1200" dirty="0" smtClean="0">
              <a:solidFill>
                <a:schemeClr val="bg1"/>
              </a:solidFill>
              <a:latin typeface="Times New Roman" panose="02020603050405020304" pitchFamily="18" charset="0"/>
              <a:cs typeface="Times New Roman" panose="02020603050405020304" pitchFamily="18" charset="0"/>
            </a:rPr>
            <a:t>27/2018/NĐ-CP</a:t>
          </a:r>
          <a:endParaRPr lang="en-US" sz="1800" b="1" kern="1200" dirty="0" smtClean="0">
            <a:latin typeface="Times New Roman" panose="02020603050405020304" pitchFamily="18" charset="0"/>
            <a:cs typeface="Times New Roman" panose="02020603050405020304" pitchFamily="18" charset="0"/>
          </a:endParaRPr>
        </a:p>
      </dsp:txBody>
      <dsp:txXfrm>
        <a:off x="1101654" y="469523"/>
        <a:ext cx="6987000" cy="2579833"/>
      </dsp:txXfrm>
    </dsp:sp>
    <dsp:sp modelId="{2986EE2E-8D40-4CB9-B913-67E8BC120CC7}">
      <dsp:nvSpPr>
        <dsp:cNvPr id="0" name=""/>
        <dsp:cNvSpPr/>
      </dsp:nvSpPr>
      <dsp:spPr>
        <a:xfrm>
          <a:off x="-79696" y="393323"/>
          <a:ext cx="2400570" cy="266924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1CA75-B57C-4AD3-88BF-F3872300ACFC}">
      <dsp:nvSpPr>
        <dsp:cNvPr id="0" name=""/>
        <dsp:cNvSpPr/>
      </dsp:nvSpPr>
      <dsp:spPr>
        <a:xfrm>
          <a:off x="-3587308" y="-599813"/>
          <a:ext cx="4655521" cy="4655521"/>
        </a:xfrm>
        <a:prstGeom prst="blockArc">
          <a:avLst>
            <a:gd name="adj1" fmla="val 18900000"/>
            <a:gd name="adj2" fmla="val 2700000"/>
            <a:gd name="adj3" fmla="val 46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1D6855-8E36-4F05-84A8-4DCBE42AC302}">
      <dsp:nvSpPr>
        <dsp:cNvPr id="0" name=""/>
        <dsp:cNvSpPr/>
      </dsp:nvSpPr>
      <dsp:spPr>
        <a:xfrm>
          <a:off x="1021956" y="1142623"/>
          <a:ext cx="6763962" cy="12319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558" tIns="45720" rIns="45720" bIns="45720" numCol="1" spcCol="1270" anchor="ctr" anchorCtr="0">
          <a:noAutofit/>
        </a:bodyPr>
        <a:lstStyle/>
        <a:p>
          <a:pPr lvl="0" algn="l" defTabSz="800100" rtl="0">
            <a:lnSpc>
              <a:spcPct val="90000"/>
            </a:lnSpc>
            <a:spcBef>
              <a:spcPct val="0"/>
            </a:spcBef>
            <a:spcAft>
              <a:spcPct val="35000"/>
            </a:spcAft>
          </a:pPr>
          <a:r>
            <a:rPr lang="en-US" sz="1800" b="1" i="0" kern="1200" dirty="0" err="1" smtClean="0">
              <a:latin typeface="Times New Roman" panose="02020603050405020304" pitchFamily="18" charset="0"/>
              <a:cs typeface="Times New Roman" panose="02020603050405020304" pitchFamily="18" charset="0"/>
            </a:rPr>
            <a:t>Quy</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định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về</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điều</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kiện</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kinh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doanh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dịch</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vụ</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đăng</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ký</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duy</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trì</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tên</a:t>
          </a:r>
          <a:r>
            <a:rPr lang="en-US" sz="1800" b="1" i="0" kern="1200" dirty="0" smtClean="0">
              <a:latin typeface="Times New Roman" panose="02020603050405020304" pitchFamily="18" charset="0"/>
              <a:cs typeface="Times New Roman" panose="02020603050405020304" pitchFamily="18" charset="0"/>
            </a:rPr>
            <a:t> </a:t>
          </a:r>
          <a:r>
            <a:rPr lang="en-US" sz="1800" b="1" i="0" kern="1200" dirty="0" err="1" smtClean="0">
              <a:latin typeface="Times New Roman" panose="02020603050405020304" pitchFamily="18" charset="0"/>
              <a:cs typeface="Times New Roman" panose="02020603050405020304" pitchFamily="18" charset="0"/>
            </a:rPr>
            <a:t>miền</a:t>
          </a:r>
          <a:endParaRPr lang="en-US" sz="1800" kern="1200" dirty="0" smtClean="0">
            <a:latin typeface="Times New Roman" panose="02020603050405020304" pitchFamily="18" charset="0"/>
            <a:cs typeface="Times New Roman" panose="02020603050405020304" pitchFamily="18" charset="0"/>
          </a:endParaRPr>
        </a:p>
      </dsp:txBody>
      <dsp:txXfrm>
        <a:off x="1021956" y="1142623"/>
        <a:ext cx="6763962" cy="1231903"/>
      </dsp:txXfrm>
    </dsp:sp>
    <dsp:sp modelId="{2986EE2E-8D40-4CB9-B913-67E8BC120CC7}">
      <dsp:nvSpPr>
        <dsp:cNvPr id="0" name=""/>
        <dsp:cNvSpPr/>
      </dsp:nvSpPr>
      <dsp:spPr>
        <a:xfrm>
          <a:off x="0" y="927561"/>
          <a:ext cx="2079626" cy="1600771"/>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F62EA6-6749-42C2-8D20-952DD2F4812B}" type="datetimeFigureOut">
              <a:rPr lang="en-US" smtClean="0"/>
              <a:pPr/>
              <a:t>4/16/2018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3D7D46-0D65-4B55-878C-349B41D8276F}" type="slidenum">
              <a:rPr lang="en-US" smtClean="0"/>
              <a:pPr/>
              <a:t>‹#›</a:t>
            </a:fld>
            <a:endParaRPr lang="en-US"/>
          </a:p>
        </p:txBody>
      </p:sp>
    </p:spTree>
    <p:extLst>
      <p:ext uri="{BB962C8B-B14F-4D97-AF65-F5344CB8AC3E}">
        <p14:creationId xmlns:p14="http://schemas.microsoft.com/office/powerpoint/2010/main" val="1994531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3D7D46-0D65-4B55-878C-349B41D8276F}" type="slidenum">
              <a:rPr lang="en-US" smtClean="0"/>
              <a:pPr/>
              <a:t>1</a:t>
            </a:fld>
            <a:endParaRPr lang="en-US"/>
          </a:p>
        </p:txBody>
      </p:sp>
    </p:spTree>
    <p:extLst>
      <p:ext uri="{BB962C8B-B14F-4D97-AF65-F5344CB8AC3E}">
        <p14:creationId xmlns:p14="http://schemas.microsoft.com/office/powerpoint/2010/main" val="3567571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AC791A-65CA-42EF-9BED-4337A30C1B4F}"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2DA3AC-3AF0-440C-8E84-0618AF434AD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AC791A-65CA-42EF-9BED-4337A30C1B4F}"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2DA3AC-3AF0-440C-8E84-0618AF434AD9}" type="slidenum">
              <a:rPr lang="en-US" smtClean="0"/>
              <a:pPr/>
              <a:t>‹#›</a:t>
            </a:fld>
            <a:endParaRPr lang="en-US"/>
          </a:p>
        </p:txBody>
      </p:sp>
      <p:sp>
        <p:nvSpPr>
          <p:cNvPr id="7" name="Title 1"/>
          <p:cNvSpPr>
            <a:spLocks noGrp="1"/>
          </p:cNvSpPr>
          <p:nvPr>
            <p:ph type="title" hasCustomPrompt="1"/>
          </p:nvPr>
        </p:nvSpPr>
        <p:spPr>
          <a:xfrm>
            <a:off x="457200" y="57151"/>
            <a:ext cx="8229600" cy="457200"/>
          </a:xfrm>
        </p:spPr>
        <p:txBody>
          <a:bodyPr>
            <a:noAutofit/>
          </a:bodyPr>
          <a:lstStyle>
            <a:lvl1pPr algn="l">
              <a:defRPr sz="2400" b="1">
                <a:solidFill>
                  <a:schemeClr val="bg1"/>
                </a:solidFill>
                <a:latin typeface="Times New Roman" panose="02020603050405020304" pitchFamily="18" charset="0"/>
                <a:cs typeface="Times New Roman" panose="02020603050405020304" pitchFamily="18" charset="0"/>
              </a:defRPr>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AC791A-65CA-42EF-9BED-4337A30C1B4F}"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2DA3AC-3AF0-440C-8E84-0618AF434AD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01998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4640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8333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64468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509509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39419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119463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4579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57151"/>
            <a:ext cx="8229600" cy="457200"/>
          </a:xfrm>
        </p:spPr>
        <p:txBody>
          <a:bodyPr>
            <a:noAutofit/>
          </a:bodyPr>
          <a:lstStyle>
            <a:lvl1pPr algn="l">
              <a:defRPr sz="2400" b="1" baseline="0">
                <a:solidFill>
                  <a:schemeClr val="bg1"/>
                </a:solidFill>
                <a:latin typeface="Times New Roman" panose="02020603050405020304" pitchFamily="18" charset="0"/>
                <a:cs typeface="Times New Roman" panose="02020603050405020304" pitchFamily="18" charset="0"/>
              </a:defRPr>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
        <p:nvSpPr>
          <p:cNvPr id="4" name="Date Placeholder 3"/>
          <p:cNvSpPr>
            <a:spLocks noGrp="1"/>
          </p:cNvSpPr>
          <p:nvPr>
            <p:ph type="dt" sz="half" idx="10"/>
          </p:nvPr>
        </p:nvSpPr>
        <p:spPr/>
        <p:txBody>
          <a:bodyPr/>
          <a:lstStyle/>
          <a:p>
            <a:fld id="{F3AC791A-65CA-42EF-9BED-4337A30C1B4F}"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2DA3AC-3AF0-440C-8E84-0618AF434AD9}" type="slidenum">
              <a:rPr lang="en-US" smtClean="0"/>
              <a:pPr/>
              <a:t>‹#›</a:t>
            </a:fld>
            <a:r>
              <a:rPr lang="en-US" dirty="0" smtClean="0"/>
              <a:t>/41</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74808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94100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96897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8361"/>
            <a:ext cx="8229600" cy="854869"/>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00151"/>
            <a:ext cx="8229600" cy="16418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2956322"/>
            <a:ext cx="8229600" cy="16418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0"/>
          <p:cNvSpPr>
            <a:spLocks noGrp="1" noChangeArrowheads="1"/>
          </p:cNvSpPr>
          <p:nvPr>
            <p:ph type="dt" sz="half" idx="10"/>
          </p:nvPr>
        </p:nvSpPr>
        <p:spPr>
          <a:ln/>
        </p:spPr>
        <p:txBody>
          <a:bodyPr/>
          <a:lstStyle>
            <a:lvl1pPr>
              <a:defRPr/>
            </a:lvl1pPr>
          </a:lstStyle>
          <a:p>
            <a:pPr>
              <a:defRPr/>
            </a:pPr>
            <a:endParaRPr lang="ru-RU" altLang="en-US">
              <a:solidFill>
                <a:prstClr val="black">
                  <a:tint val="75000"/>
                </a:prstClr>
              </a:solidFill>
            </a:endParaRPr>
          </a:p>
        </p:txBody>
      </p:sp>
      <p:sp>
        <p:nvSpPr>
          <p:cNvPr id="6" name="Rectangle 41"/>
          <p:cNvSpPr>
            <a:spLocks noGrp="1" noChangeArrowheads="1"/>
          </p:cNvSpPr>
          <p:nvPr>
            <p:ph type="ftr" sz="quarter" idx="11"/>
          </p:nvPr>
        </p:nvSpPr>
        <p:spPr>
          <a:ln/>
        </p:spPr>
        <p:txBody>
          <a:bodyPr/>
          <a:lstStyle>
            <a:lvl1pPr>
              <a:defRPr/>
            </a:lvl1pPr>
          </a:lstStyle>
          <a:p>
            <a:pPr>
              <a:defRPr/>
            </a:pPr>
            <a:endParaRPr lang="ru-RU" altLang="en-US">
              <a:solidFill>
                <a:prstClr val="black">
                  <a:tint val="75000"/>
                </a:prstClr>
              </a:solidFill>
            </a:endParaRPr>
          </a:p>
        </p:txBody>
      </p:sp>
      <p:sp>
        <p:nvSpPr>
          <p:cNvPr id="7" name="Rectangle 42"/>
          <p:cNvSpPr>
            <a:spLocks noGrp="1" noChangeArrowheads="1"/>
          </p:cNvSpPr>
          <p:nvPr>
            <p:ph type="sldNum" sz="quarter" idx="12"/>
          </p:nvPr>
        </p:nvSpPr>
        <p:spPr>
          <a:ln/>
        </p:spPr>
        <p:txBody>
          <a:bodyPr/>
          <a:lstStyle>
            <a:lvl1pPr>
              <a:defRPr/>
            </a:lvl1pPr>
          </a:lstStyle>
          <a:p>
            <a:pPr>
              <a:defRPr/>
            </a:pPr>
            <a:fld id="{56DCA462-4577-4052-98ED-A942200153E7}" type="slidenum">
              <a:rPr lang="ru-RU" altLang="en-US">
                <a:solidFill>
                  <a:prstClr val="black">
                    <a:tint val="75000"/>
                  </a:prstClr>
                </a:solidFill>
              </a:rPr>
              <a:pPr>
                <a:defRPr/>
              </a:pPr>
              <a:t>‹#›</a:t>
            </a:fld>
            <a:endParaRPr lang="ru-RU" altLang="en-US">
              <a:solidFill>
                <a:prstClr val="black">
                  <a:tint val="75000"/>
                </a:prstClr>
              </a:solidFill>
            </a:endParaRPr>
          </a:p>
        </p:txBody>
      </p:sp>
    </p:spTree>
    <p:extLst>
      <p:ext uri="{BB962C8B-B14F-4D97-AF65-F5344CB8AC3E}">
        <p14:creationId xmlns:p14="http://schemas.microsoft.com/office/powerpoint/2010/main" val="2238419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1800" b="1" cap="a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latin typeface="Times New Roman" panose="02020603050405020304" pitchFamily="18" charset="0"/>
                <a:cs typeface="Times New Roman" panose="02020603050405020304"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z="1800">
                <a:latin typeface="Times New Roman" panose="02020603050405020304" pitchFamily="18" charset="0"/>
                <a:cs typeface="Times New Roman" panose="02020603050405020304" pitchFamily="18" charset="0"/>
              </a:defRPr>
            </a:lvl1pPr>
          </a:lstStyle>
          <a:p>
            <a:fld id="{F3AC791A-65CA-42EF-9BED-4337A30C1B4F}" type="datetimeFigureOut">
              <a:rPr lang="en-US" smtClean="0"/>
              <a:pPr/>
              <a:t>4/16/2018</a:t>
            </a:fld>
            <a:endParaRPr lang="en-US"/>
          </a:p>
        </p:txBody>
      </p:sp>
      <p:sp>
        <p:nvSpPr>
          <p:cNvPr id="5" name="Footer Placeholder 4"/>
          <p:cNvSpPr>
            <a:spLocks noGrp="1"/>
          </p:cNvSpPr>
          <p:nvPr>
            <p:ph type="ftr" sz="quarter" idx="11"/>
          </p:nvPr>
        </p:nvSpPr>
        <p:spPr/>
        <p:txBody>
          <a:bodyPr/>
          <a:lstStyle>
            <a:lvl1pPr>
              <a:defRPr sz="1800">
                <a:latin typeface="Times New Roman" panose="02020603050405020304" pitchFamily="18" charset="0"/>
                <a:cs typeface="Times New Roman" panose="02020603050405020304" pitchFamily="18" charset="0"/>
              </a:defRPr>
            </a:lvl1pPr>
          </a:lstStyle>
          <a:p>
            <a:endParaRPr lang="en-US"/>
          </a:p>
        </p:txBody>
      </p:sp>
      <p:sp>
        <p:nvSpPr>
          <p:cNvPr id="6" name="Slide Number Placeholder 5"/>
          <p:cNvSpPr>
            <a:spLocks noGrp="1"/>
          </p:cNvSpPr>
          <p:nvPr>
            <p:ph type="sldNum" sz="quarter" idx="12"/>
          </p:nvPr>
        </p:nvSpPr>
        <p:spPr/>
        <p:txBody>
          <a:bodyPr/>
          <a:lstStyle>
            <a:lvl1pPr>
              <a:defRPr sz="1800">
                <a:latin typeface="Times New Roman" panose="02020603050405020304" pitchFamily="18" charset="0"/>
                <a:cs typeface="Times New Roman" panose="02020603050405020304" pitchFamily="18" charset="0"/>
              </a:defRPr>
            </a:lvl1pPr>
          </a:lstStyle>
          <a:p>
            <a:fld id="{0C2DA3AC-3AF0-440C-8E84-0618AF434AD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686991"/>
            <a:ext cx="4038600" cy="3907632"/>
          </a:xfrm>
        </p:spPr>
        <p:txBody>
          <a:bodyPr/>
          <a:lstStyle>
            <a:lvl1pPr>
              <a:defRPr sz="1800">
                <a:latin typeface="Times New Roman" panose="02020603050405020304" pitchFamily="18" charset="0"/>
                <a:cs typeface="Times New Roman" panose="02020603050405020304" pitchFamily="18" charset="0"/>
              </a:defRPr>
            </a:lvl1pPr>
            <a:lvl2pPr>
              <a:defRPr sz="1800">
                <a:latin typeface="Times New Roman" panose="02020603050405020304" pitchFamily="18" charset="0"/>
                <a:cs typeface="Times New Roman" panose="02020603050405020304" pitchFamily="18" charset="0"/>
              </a:defRPr>
            </a:lvl2pPr>
            <a:lvl3pPr>
              <a:defRPr sz="1800">
                <a:latin typeface="Times New Roman" panose="02020603050405020304" pitchFamily="18" charset="0"/>
                <a:cs typeface="Times New Roman" panose="02020603050405020304" pitchFamily="18" charset="0"/>
              </a:defRPr>
            </a:lvl3pPr>
            <a:lvl4pPr>
              <a:defRPr sz="1800">
                <a:latin typeface="Times New Roman" panose="02020603050405020304" pitchFamily="18" charset="0"/>
                <a:cs typeface="Times New Roman" panose="02020603050405020304" pitchFamily="18" charset="0"/>
              </a:defRPr>
            </a:lvl4pPr>
            <a:lvl5pPr>
              <a:defRPr sz="1800">
                <a:latin typeface="Times New Roman" panose="02020603050405020304" pitchFamily="18" charset="0"/>
                <a:cs typeface="Times New Roman" panose="02020603050405020304" pitchFamily="18"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686991"/>
            <a:ext cx="4038600" cy="3907632"/>
          </a:xfrm>
        </p:spPr>
        <p:txBody>
          <a:bodyPr/>
          <a:lstStyle>
            <a:lvl1pPr>
              <a:defRPr sz="1800">
                <a:latin typeface="Times New Roman" panose="02020603050405020304" pitchFamily="18" charset="0"/>
                <a:cs typeface="Times New Roman" panose="02020603050405020304" pitchFamily="18" charset="0"/>
              </a:defRPr>
            </a:lvl1pPr>
            <a:lvl2pPr>
              <a:defRPr sz="1800">
                <a:latin typeface="Times New Roman" panose="02020603050405020304" pitchFamily="18" charset="0"/>
                <a:cs typeface="Times New Roman" panose="02020603050405020304" pitchFamily="18" charset="0"/>
              </a:defRPr>
            </a:lvl2pPr>
            <a:lvl3pPr>
              <a:defRPr sz="1800">
                <a:latin typeface="Times New Roman" panose="02020603050405020304" pitchFamily="18" charset="0"/>
                <a:cs typeface="Times New Roman" panose="02020603050405020304" pitchFamily="18" charset="0"/>
              </a:defRPr>
            </a:lvl3pPr>
            <a:lvl4pPr>
              <a:defRPr sz="1800">
                <a:latin typeface="Times New Roman" panose="02020603050405020304" pitchFamily="18" charset="0"/>
                <a:cs typeface="Times New Roman" panose="02020603050405020304" pitchFamily="18" charset="0"/>
              </a:defRPr>
            </a:lvl4pPr>
            <a:lvl5pPr>
              <a:defRPr sz="1800">
                <a:latin typeface="Times New Roman" panose="02020603050405020304" pitchFamily="18" charset="0"/>
                <a:cs typeface="Times New Roman" panose="02020603050405020304" pitchFamily="18"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lvl1pPr>
              <a:defRPr sz="1800">
                <a:latin typeface="Times New Roman" panose="02020603050405020304" pitchFamily="18" charset="0"/>
                <a:cs typeface="Times New Roman" panose="02020603050405020304" pitchFamily="18" charset="0"/>
              </a:defRPr>
            </a:lvl1pPr>
          </a:lstStyle>
          <a:p>
            <a:fld id="{F3AC791A-65CA-42EF-9BED-4337A30C1B4F}" type="datetimeFigureOut">
              <a:rPr lang="en-US" smtClean="0"/>
              <a:pPr/>
              <a:t>4/16/2018</a:t>
            </a:fld>
            <a:endParaRPr lang="en-US"/>
          </a:p>
        </p:txBody>
      </p:sp>
      <p:sp>
        <p:nvSpPr>
          <p:cNvPr id="6" name="Footer Placeholder 5"/>
          <p:cNvSpPr>
            <a:spLocks noGrp="1"/>
          </p:cNvSpPr>
          <p:nvPr>
            <p:ph type="ftr" sz="quarter" idx="11"/>
          </p:nvPr>
        </p:nvSpPr>
        <p:spPr/>
        <p:txBody>
          <a:bodyPr/>
          <a:lstStyle>
            <a:lvl1pPr>
              <a:defRPr sz="1800">
                <a:latin typeface="Times New Roman" panose="02020603050405020304" pitchFamily="18" charset="0"/>
                <a:cs typeface="Times New Roman" panose="02020603050405020304" pitchFamily="18" charset="0"/>
              </a:defRPr>
            </a:lvl1pPr>
          </a:lstStyle>
          <a:p>
            <a:endParaRPr lang="en-US"/>
          </a:p>
        </p:txBody>
      </p:sp>
      <p:sp>
        <p:nvSpPr>
          <p:cNvPr id="7" name="Slide Number Placeholder 6"/>
          <p:cNvSpPr>
            <a:spLocks noGrp="1"/>
          </p:cNvSpPr>
          <p:nvPr>
            <p:ph type="sldNum" sz="quarter" idx="12"/>
          </p:nvPr>
        </p:nvSpPr>
        <p:spPr/>
        <p:txBody>
          <a:bodyPr/>
          <a:lstStyle>
            <a:lvl1pPr>
              <a:defRPr sz="1800">
                <a:latin typeface="Times New Roman" panose="02020603050405020304" pitchFamily="18" charset="0"/>
                <a:cs typeface="Times New Roman" panose="02020603050405020304" pitchFamily="18" charset="0"/>
              </a:defRPr>
            </a:lvl1pPr>
          </a:lstStyle>
          <a:p>
            <a:fld id="{0C2DA3AC-3AF0-440C-8E84-0618AF434AD9}" type="slidenum">
              <a:rPr lang="en-US" smtClean="0"/>
              <a:pPr/>
              <a:t>‹#›</a:t>
            </a:fld>
            <a:endParaRPr lang="en-US"/>
          </a:p>
        </p:txBody>
      </p:sp>
      <p:sp>
        <p:nvSpPr>
          <p:cNvPr id="8" name="Title 1"/>
          <p:cNvSpPr>
            <a:spLocks noGrp="1"/>
          </p:cNvSpPr>
          <p:nvPr>
            <p:ph type="title" hasCustomPrompt="1"/>
          </p:nvPr>
        </p:nvSpPr>
        <p:spPr>
          <a:xfrm>
            <a:off x="457200" y="57151"/>
            <a:ext cx="8229600" cy="457200"/>
          </a:xfrm>
        </p:spPr>
        <p:txBody>
          <a:bodyPr>
            <a:noAutofit/>
          </a:bodyPr>
          <a:lstStyle>
            <a:lvl1pPr algn="l">
              <a:defRPr sz="1800" b="1">
                <a:solidFill>
                  <a:schemeClr val="bg1"/>
                </a:solidFill>
                <a:latin typeface="Times New Roman" panose="02020603050405020304" pitchFamily="18" charset="0"/>
                <a:cs typeface="Times New Roman" panose="02020603050405020304" pitchFamily="18" charset="0"/>
              </a:defRPr>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AC791A-65CA-42EF-9BED-4337A30C1B4F}" type="datetimeFigureOut">
              <a:rPr lang="en-US" smtClean="0"/>
              <a:pPr/>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2DA3AC-3AF0-440C-8E84-0618AF434AD9}" type="slidenum">
              <a:rPr lang="en-US" smtClean="0"/>
              <a:pPr/>
              <a:t>‹#›</a:t>
            </a:fld>
            <a:endParaRPr lang="en-US"/>
          </a:p>
        </p:txBody>
      </p:sp>
      <p:sp>
        <p:nvSpPr>
          <p:cNvPr id="10" name="Title 1"/>
          <p:cNvSpPr>
            <a:spLocks noGrp="1"/>
          </p:cNvSpPr>
          <p:nvPr>
            <p:ph type="title" hasCustomPrompt="1"/>
          </p:nvPr>
        </p:nvSpPr>
        <p:spPr>
          <a:xfrm>
            <a:off x="457200" y="57151"/>
            <a:ext cx="8229600" cy="457200"/>
          </a:xfrm>
        </p:spPr>
        <p:txBody>
          <a:bodyPr>
            <a:noAutofit/>
          </a:bodyPr>
          <a:lstStyle>
            <a:lvl1pPr algn="l">
              <a:defRPr sz="2400" b="1">
                <a:solidFill>
                  <a:schemeClr val="bg1"/>
                </a:solidFill>
                <a:latin typeface="Times New Roman" panose="02020603050405020304" pitchFamily="18" charset="0"/>
                <a:cs typeface="Times New Roman" panose="02020603050405020304" pitchFamily="18" charset="0"/>
              </a:defRPr>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3AC791A-65CA-42EF-9BED-4337A30C1B4F}" type="datetimeFigureOut">
              <a:rPr lang="en-US" smtClean="0"/>
              <a:pPr/>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2DA3AC-3AF0-440C-8E84-0618AF434AD9}" type="slidenum">
              <a:rPr lang="en-US" smtClean="0"/>
              <a:pPr/>
              <a:t>‹#›</a:t>
            </a:fld>
            <a:endParaRPr lang="en-US"/>
          </a:p>
        </p:txBody>
      </p:sp>
      <p:sp>
        <p:nvSpPr>
          <p:cNvPr id="6" name="Title 1"/>
          <p:cNvSpPr>
            <a:spLocks noGrp="1"/>
          </p:cNvSpPr>
          <p:nvPr>
            <p:ph type="title" hasCustomPrompt="1"/>
          </p:nvPr>
        </p:nvSpPr>
        <p:spPr>
          <a:xfrm>
            <a:off x="457200" y="57151"/>
            <a:ext cx="8229600" cy="457200"/>
          </a:xfrm>
        </p:spPr>
        <p:txBody>
          <a:bodyPr>
            <a:noAutofit/>
          </a:bodyPr>
          <a:lstStyle>
            <a:lvl1pPr algn="l">
              <a:defRPr sz="2400" b="1">
                <a:solidFill>
                  <a:schemeClr val="bg1"/>
                </a:solidFill>
                <a:latin typeface="Times New Roman" panose="02020603050405020304" pitchFamily="18" charset="0"/>
                <a:cs typeface="Times New Roman" panose="02020603050405020304" pitchFamily="18" charset="0"/>
              </a:defRPr>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AC791A-65CA-42EF-9BED-4337A30C1B4F}" type="datetimeFigureOut">
              <a:rPr lang="en-US" smtClean="0"/>
              <a:pPr/>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2DA3AC-3AF0-440C-8E84-0618AF434AD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57150"/>
            <a:ext cx="3008313" cy="385763"/>
          </a:xfrm>
        </p:spPr>
        <p:txBody>
          <a:bodyPr anchor="b"/>
          <a:lstStyle>
            <a:lvl1pPr algn="l">
              <a:defRPr sz="1600" b="1"/>
            </a:lvl1pPr>
          </a:lstStyle>
          <a:p>
            <a:r>
              <a:rPr lang="en-US" dirty="0" smtClean="0"/>
              <a:t>Click </a:t>
            </a:r>
            <a:r>
              <a:rPr lang="en-US" dirty="0" err="1" smtClean="0"/>
              <a:t>để</a:t>
            </a:r>
            <a:r>
              <a:rPr lang="en-US" dirty="0" smtClean="0"/>
              <a:t> </a:t>
            </a:r>
            <a:r>
              <a:rPr lang="en-US" dirty="0" err="1" smtClean="0"/>
              <a:t>nhập</a:t>
            </a:r>
            <a:r>
              <a:rPr lang="en-US" dirty="0" smtClean="0"/>
              <a:t> </a:t>
            </a:r>
            <a:r>
              <a:rPr lang="en-US" dirty="0" err="1" smtClean="0"/>
              <a:t>tiêu</a:t>
            </a:r>
            <a:r>
              <a:rPr lang="en-US" dirty="0" smtClean="0"/>
              <a:t> </a:t>
            </a:r>
            <a:r>
              <a:rPr lang="en-US" dirty="0" err="1" smtClean="0"/>
              <a:t>đề</a:t>
            </a:r>
            <a:r>
              <a:rPr lang="en-US" dirty="0" smtClean="0"/>
              <a:t> slide</a:t>
            </a:r>
            <a:endParaRPr lang="en-US" dirty="0"/>
          </a:p>
        </p:txBody>
      </p:sp>
      <p:sp>
        <p:nvSpPr>
          <p:cNvPr id="3" name="Content Placeholder 2"/>
          <p:cNvSpPr>
            <a:spLocks noGrp="1"/>
          </p:cNvSpPr>
          <p:nvPr>
            <p:ph idx="1"/>
          </p:nvPr>
        </p:nvSpPr>
        <p:spPr>
          <a:xfrm>
            <a:off x="3575050" y="742950"/>
            <a:ext cx="5111750" cy="38516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1" y="742950"/>
            <a:ext cx="3008313" cy="385167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AC791A-65CA-42EF-9BED-4337A30C1B4F}"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2DA3AC-3AF0-440C-8E84-0618AF434AD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66749"/>
            <a:ext cx="5486400" cy="28789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AC791A-65CA-42EF-9BED-4337A30C1B4F}"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2DA3AC-3AF0-440C-8E84-0618AF434AD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150"/>
            <a:ext cx="8229600" cy="457199"/>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AC791A-65CA-42EF-9BED-4337A30C1B4F}" type="datetimeFigureOut">
              <a:rPr lang="en-US" smtClean="0"/>
              <a:pPr/>
              <a:t>4/16/2018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2DA3AC-3AF0-440C-8E84-0618AF434AD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400" b="1" kern="1200">
          <a:solidFill>
            <a:schemeClr val="bg1"/>
          </a:solidFill>
          <a:latin typeface="Times New Roman" panose="02020603050405020304" pitchFamily="18" charset="0"/>
          <a:ea typeface="+mj-ea"/>
          <a:cs typeface="Times New Roman" panose="02020603050405020304"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51369B6-83F2-4514-9696-075413960318}" type="datetimeFigureOut">
              <a:rPr lang="en-US" smtClean="0">
                <a:solidFill>
                  <a:prstClr val="black">
                    <a:tint val="75000"/>
                  </a:prstClr>
                </a:solidFill>
              </a:rPr>
              <a:pPr/>
              <a:t>4/16/2018</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F6549AF-6A54-48E4-B426-65E52A30EF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92455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ntldstats.com/tld"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2266950"/>
            <a:ext cx="8077200" cy="1523999"/>
          </a:xfrm>
        </p:spPr>
        <p:txBody>
          <a:bodyPr>
            <a:noAutofit/>
          </a:bodyPr>
          <a:lstStyle/>
          <a:p>
            <a:pPr algn="l"/>
            <a:r>
              <a:rPr lang="en-US" sz="2800" b="1"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Nội</a:t>
            </a:r>
            <a:r>
              <a:rPr lang="en-US" sz="2800" b="1" dirty="0"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 dung </a:t>
            </a:r>
            <a:r>
              <a:rPr lang="en-US" sz="2800" b="1" dirty="0" err="1" smtClean="0">
                <a:solidFill>
                  <a:schemeClr val="bg1"/>
                </a:solidFill>
                <a:latin typeface="Times New Roman" panose="02020603050405020304" pitchFamily="18" charset="0"/>
                <a:cs typeface="Times New Roman" panose="02020603050405020304" pitchFamily="18" charset="0"/>
              </a:rPr>
              <a:t>về</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quản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lý</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tên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miền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tại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Việt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smtClean="0">
                <a:solidFill>
                  <a:schemeClr val="bg1"/>
                </a:solidFill>
                <a:latin typeface="Times New Roman" panose="02020603050405020304" pitchFamily="18" charset="0"/>
                <a:cs typeface="Times New Roman" panose="02020603050405020304" pitchFamily="18" charset="0"/>
              </a:rPr>
              <a:t>Nam </a:t>
            </a:r>
            <a:r>
              <a:rPr lang="en-US" sz="2800" b="1" dirty="0" err="1" smtClean="0">
                <a:solidFill>
                  <a:schemeClr val="bg1"/>
                </a:solidFill>
                <a:latin typeface="Times New Roman" panose="02020603050405020304" pitchFamily="18" charset="0"/>
                <a:cs typeface="Times New Roman" panose="02020603050405020304" pitchFamily="18" charset="0"/>
              </a:rPr>
              <a:t>theo</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Nghị</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smtClean="0">
                <a:solidFill>
                  <a:schemeClr val="bg1"/>
                </a:solidFill>
                <a:latin typeface="Times New Roman" panose="02020603050405020304" pitchFamily="18" charset="0"/>
                <a:cs typeface="Times New Roman" panose="02020603050405020304" pitchFamily="18" charset="0"/>
              </a:rPr>
              <a:t>định</a:t>
            </a:r>
            <a:r>
              <a:rPr lang="en-US" sz="2800" b="1" dirty="0" smtClean="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27/2018/NĐ-CP </a:t>
            </a:r>
            <a:r>
              <a:rPr lang="en-US" sz="2800" b="1" dirty="0" err="1">
                <a:solidFill>
                  <a:schemeClr val="bg1"/>
                </a:solidFill>
                <a:latin typeface="Times New Roman" panose="02020603050405020304" pitchFamily="18" charset="0"/>
                <a:cs typeface="Times New Roman" panose="02020603050405020304" pitchFamily="18" charset="0"/>
              </a:rPr>
              <a:t>sửa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đổi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bổ</a:t>
            </a:r>
            <a:r>
              <a:rPr lang="en-US" sz="2800" b="1" dirty="0">
                <a:solidFill>
                  <a:schemeClr val="bg1"/>
                </a:solidFill>
                <a:latin typeface="Times New Roman" panose="02020603050405020304" pitchFamily="18" charset="0"/>
                <a:cs typeface="Times New Roman" panose="02020603050405020304" pitchFamily="18" charset="0"/>
              </a:rPr>
              <a:t> sung </a:t>
            </a:r>
            <a:r>
              <a:rPr lang="en-US" sz="2800" b="1" dirty="0" err="1">
                <a:solidFill>
                  <a:schemeClr val="bg1"/>
                </a:solidFill>
                <a:latin typeface="Times New Roman" panose="02020603050405020304" pitchFamily="18" charset="0"/>
                <a:cs typeface="Times New Roman" panose="02020603050405020304" pitchFamily="18" charset="0"/>
              </a:rPr>
              <a:t>một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điều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của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Nghị</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định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72/2013/NĐ-CP </a:t>
            </a:r>
            <a:endParaRPr lang="en-US" sz="2800" b="1"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4" name="Subtitle 2"/>
          <p:cNvSpPr txBox="1">
            <a:spLocks/>
          </p:cNvSpPr>
          <p:nvPr/>
        </p:nvSpPr>
        <p:spPr>
          <a:xfrm>
            <a:off x="2971800" y="4505325"/>
            <a:ext cx="4038600" cy="285750"/>
          </a:xfrm>
          <a:prstGeom prst="rect">
            <a:avLst/>
          </a:prstGeom>
        </p:spPr>
        <p:txBody>
          <a:bodyPr vert="horz" lIns="91440" tIns="45720" rIns="91440" bIns="45720" rtlCol="0">
            <a:noAutofit/>
          </a:bodyPr>
          <a:lstStyle/>
          <a:p>
            <a:pPr lvl="0">
              <a:spcBef>
                <a:spcPct val="20000"/>
              </a:spcBef>
            </a:pPr>
            <a:r>
              <a:rPr lang="en-US" b="1" dirty="0" smtClean="0">
                <a:solidFill>
                  <a:schemeClr val="bg1"/>
                </a:solidFill>
                <a:latin typeface="Times New Roman" pitchFamily="18" charset="0"/>
                <a:cs typeface="Times New Roman" pitchFamily="18" charset="0"/>
              </a:rPr>
              <a:t>TP. HCM | 20 </a:t>
            </a:r>
            <a:r>
              <a:rPr lang="en-US" b="1" dirty="0" err="1" smtClean="0">
                <a:solidFill>
                  <a:schemeClr val="bg1"/>
                </a:solidFill>
                <a:latin typeface="Times New Roman" pitchFamily="18" charset="0"/>
                <a:cs typeface="Times New Roman" pitchFamily="18" charset="0"/>
              </a:rPr>
              <a:t>tháng</a:t>
            </a:r>
            <a:r>
              <a:rPr lang="en-US" b="1" dirty="0" smtClean="0">
                <a:solidFill>
                  <a:schemeClr val="bg1"/>
                </a:solidFill>
                <a:latin typeface="Times New Roman" pitchFamily="18" charset="0"/>
                <a:cs typeface="Times New Roman" pitchFamily="18" charset="0"/>
              </a:rPr>
              <a:t> 4 </a:t>
            </a:r>
            <a:r>
              <a:rPr lang="en-US" b="1" dirty="0" err="1" smtClean="0">
                <a:solidFill>
                  <a:schemeClr val="bg1"/>
                </a:solidFill>
                <a:latin typeface="Times New Roman" pitchFamily="18" charset="0"/>
                <a:cs typeface="Times New Roman" pitchFamily="18" charset="0"/>
              </a:rPr>
              <a:t>năm</a:t>
            </a:r>
            <a:r>
              <a:rPr lang="en-US" b="1" dirty="0" smtClean="0">
                <a:solidFill>
                  <a:schemeClr val="bg1"/>
                </a:solidFill>
                <a:latin typeface="Times New Roman" pitchFamily="18" charset="0"/>
                <a:cs typeface="Times New Roman" pitchFamily="18" charset="0"/>
              </a:rPr>
              <a:t> 2018</a:t>
            </a:r>
            <a:endParaRPr kumimoji="0" lang="en-US" b="1" i="0" u="none" strike="noStrike" kern="1200" cap="none" spc="0" normalizeH="0" baseline="0" noProof="0" dirty="0" smtClean="0">
              <a:ln>
                <a:noFill/>
              </a:ln>
              <a:solidFill>
                <a:schemeClr val="bg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err="1"/>
              <a:t>Tác</a:t>
            </a:r>
            <a:r>
              <a:rPr lang="en-US" altLang="ja-JP" dirty="0"/>
              <a:t> </a:t>
            </a:r>
            <a:r>
              <a:rPr lang="en-US" altLang="ja-JP" dirty="0" err="1"/>
              <a:t>động</a:t>
            </a:r>
            <a:r>
              <a:rPr lang="en-US" altLang="ja-JP" dirty="0"/>
              <a:t> New </a:t>
            </a:r>
            <a:r>
              <a:rPr lang="en-US" altLang="ja-JP" dirty="0" err="1"/>
              <a:t>gTLD</a:t>
            </a:r>
            <a:r>
              <a:rPr lang="en-US" altLang="ja-JP" dirty="0"/>
              <a:t> </a:t>
            </a:r>
            <a:r>
              <a:rPr lang="en-US" altLang="ja-JP" dirty="0" err="1"/>
              <a:t>tới</a:t>
            </a:r>
            <a:r>
              <a:rPr lang="en-US" altLang="ja-JP" dirty="0"/>
              <a:t> </a:t>
            </a:r>
            <a:r>
              <a:rPr lang="en-US" altLang="ja-JP" dirty="0" err="1"/>
              <a:t>Việt</a:t>
            </a:r>
            <a:r>
              <a:rPr lang="en-US" altLang="ja-JP" dirty="0"/>
              <a:t> Nam</a:t>
            </a:r>
            <a:endParaRPr lang="en-US" dirty="0"/>
          </a:p>
        </p:txBody>
      </p:sp>
      <p:sp>
        <p:nvSpPr>
          <p:cNvPr id="3" name="Text Placeholder 2"/>
          <p:cNvSpPr txBox="1">
            <a:spLocks/>
          </p:cNvSpPr>
          <p:nvPr/>
        </p:nvSpPr>
        <p:spPr>
          <a:xfrm>
            <a:off x="506437" y="846092"/>
            <a:ext cx="6656364" cy="55721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1" i="0" kern="1200" dirty="0">
                <a:solidFill>
                  <a:schemeClr val="tx1"/>
                </a:solidFill>
                <a:latin typeface="Canaro Light DEMO"/>
                <a:ea typeface="+mn-ea"/>
                <a:cs typeface="Canaro Light DEMO"/>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ct val="0"/>
              </a:spcBef>
            </a:pP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Xung</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đột</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đến</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lợi</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ích</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các</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quốc</a:t>
            </a:r>
            <a:r>
              <a:rPr lang="en-US" sz="32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32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gia</a:t>
            </a:r>
            <a:endParaRPr lang="vi-VN" sz="3200" dirty="0">
              <a:latin typeface="Times New Roman" panose="02020603050405020304" pitchFamily="18" charset="0"/>
              <a:ea typeface="+mj-ea"/>
              <a:cs typeface="Times New Roman" panose="02020603050405020304" pitchFamily="18" charset="0"/>
            </a:endParaRPr>
          </a:p>
        </p:txBody>
      </p:sp>
      <p:sp>
        <p:nvSpPr>
          <p:cNvPr id="4" name="Rectangle 3"/>
          <p:cNvSpPr/>
          <p:nvPr/>
        </p:nvSpPr>
        <p:spPr>
          <a:xfrm>
            <a:off x="685800" y="666750"/>
            <a:ext cx="7696200" cy="3631763"/>
          </a:xfrm>
          <a:prstGeom prst="rect">
            <a:avLst/>
          </a:prstGeom>
        </p:spPr>
        <p:txBody>
          <a:bodyPr wrap="square">
            <a:spAutoFit/>
          </a:bodyPr>
          <a:lstStyle/>
          <a:p>
            <a:endParaRPr lang="en-US" dirty="0">
              <a:latin typeface="Times New Roman" panose="02020603050405020304" pitchFamily="18" charset="0"/>
              <a:cs typeface="Times New Roman" panose="02020603050405020304" pitchFamily="18" charset="0"/>
            </a:endParaRPr>
          </a:p>
          <a:p>
            <a:pPr marL="342900" lvl="0" indent="-342900">
              <a:buFont typeface="Wingdings" panose="05000000000000000000" pitchFamily="2" charset="2"/>
              <a:buChar char="q"/>
            </a:pPr>
            <a:endParaRPr lang="en-US" sz="1400" b="1" dirty="0" smtClean="0">
              <a:latin typeface="Times New Roman" panose="02020603050405020304" pitchFamily="18" charset="0"/>
              <a:cs typeface="Times New Roman" panose="02020603050405020304" pitchFamily="18" charset="0"/>
            </a:endParaRPr>
          </a:p>
          <a:p>
            <a:pPr marL="342900" lvl="0" indent="-342900">
              <a:buFont typeface="Wingdings" panose="05000000000000000000" pitchFamily="2" charset="2"/>
              <a:buChar char="q"/>
            </a:pPr>
            <a:endParaRPr lang="en-US" b="1" dirty="0" smtClean="0">
              <a:latin typeface="Times New Roman" panose="02020603050405020304" pitchFamily="18" charset="0"/>
              <a:cs typeface="Times New Roman" panose="02020603050405020304" pitchFamily="18" charset="0"/>
            </a:endParaRPr>
          </a:p>
          <a:p>
            <a:pPr marL="342900" lvl="0" indent="-342900">
              <a:buFont typeface="Wingdings" panose="05000000000000000000" pitchFamily="2" charset="2"/>
              <a:buChar char="q"/>
            </a:pPr>
            <a:r>
              <a:rPr lang="en-US" b="1" dirty="0" err="1" smtClean="0">
                <a:latin typeface="Times New Roman" panose="02020603050405020304" pitchFamily="18" charset="0"/>
                <a:cs typeface="Times New Roman" panose="02020603050405020304" pitchFamily="18" charset="0"/>
              </a:rPr>
              <a:t>Đăng</a:t>
            </a:r>
            <a:r>
              <a:rPr lang="en-US" b="1" dirty="0" smtClean="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ký</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cụm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từ</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chỉ</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quốc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miền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quốc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miền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mã</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quốc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a:t>
            </a:r>
            <a:r>
              <a:rPr lang="en-US" dirty="0" err="1">
                <a:solidFill>
                  <a:srgbClr val="FF0000"/>
                </a:solidFill>
                <a:latin typeface="Times New Roman" panose="02020603050405020304" pitchFamily="18" charset="0"/>
                <a:cs typeface="Times New Roman" panose="02020603050405020304" pitchFamily="18" charset="0"/>
              </a:rPr>
              <a:t>thai</a:t>
            </a:r>
            <a:r>
              <a:rPr lang="en-US" dirty="0">
                <a:solidFill>
                  <a:srgbClr val="FF000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trùng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cụm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Thái</a:t>
            </a:r>
            <a:r>
              <a:rPr lang="en-US" dirty="0">
                <a:latin typeface="Times New Roman" panose="02020603050405020304" pitchFamily="18" charset="0"/>
                <a:cs typeface="Times New Roman" panose="02020603050405020304" pitchFamily="18" charset="0"/>
              </a:rPr>
              <a:t> Lan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dịch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đuôi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ngữ</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Thái</a:t>
            </a:r>
            <a:r>
              <a:rPr lang="en-US" dirty="0">
                <a:latin typeface="Times New Roman" panose="02020603050405020304" pitchFamily="18" charset="0"/>
                <a:cs typeface="Times New Roman" panose="02020603050405020304" pitchFamily="18" charset="0"/>
              </a:rPr>
              <a:t> Lan "</a:t>
            </a:r>
            <a:r>
              <a:rPr lang="en-US" dirty="0" err="1">
                <a:solidFill>
                  <a:srgbClr val="FF0000"/>
                </a:solidFill>
                <a:latin typeface="Times New Roman" panose="02020603050405020304" pitchFamily="18" charset="0"/>
                <a:cs typeface="Times New Roman" panose="02020603050405020304" pitchFamily="18" charset="0"/>
              </a:rPr>
              <a:t>ไทย</a:t>
            </a:r>
            <a:r>
              <a:rPr lang="en-US" dirty="0">
                <a:latin typeface="Times New Roman" panose="02020603050405020304" pitchFamily="18" charset="0"/>
                <a:cs typeface="Times New Roman" panose="02020603050405020304" pitchFamily="18" charset="0"/>
              </a:rPr>
              <a:t>").</a:t>
            </a:r>
          </a:p>
          <a:p>
            <a:pPr marL="342900" lvl="0" indent="-342900">
              <a:buFont typeface="Wingdings" panose="05000000000000000000" pitchFamily="2" charset="2"/>
              <a:buChar char="q"/>
            </a:pPr>
            <a:r>
              <a:rPr lang="en-US" b="1" dirty="0" err="1">
                <a:latin typeface="Times New Roman" panose="02020603050405020304" pitchFamily="18" charset="0"/>
                <a:cs typeface="Times New Roman" panose="02020603050405020304" pitchFamily="18" charset="0"/>
              </a:rPr>
              <a:t>Đăng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ký</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đuôi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miền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trùng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với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địa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danh</a:t>
            </a:r>
            <a:r>
              <a:rPr lang="en-US" b="1"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a:t>
            </a:r>
            <a:r>
              <a:rPr lang="en-US" dirty="0" err="1">
                <a:solidFill>
                  <a:srgbClr val="FF0000"/>
                </a:solidFill>
                <a:latin typeface="Times New Roman" panose="02020603050405020304" pitchFamily="18" charset="0"/>
                <a:cs typeface="Times New Roman" panose="02020603050405020304" pitchFamily="18" charset="0"/>
              </a:rPr>
              <a:t>moscow</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a:t>
            </a:r>
            <a:r>
              <a:rPr lang="en-US" dirty="0" err="1">
                <a:solidFill>
                  <a:srgbClr val="FF0000"/>
                </a:solidFill>
                <a:latin typeface="Times New Roman" panose="02020603050405020304" pitchFamily="18" charset="0"/>
                <a:cs typeface="Times New Roman" panose="02020603050405020304" pitchFamily="18" charset="0"/>
              </a:rPr>
              <a:t>mockba</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a:t>
            </a:r>
            <a:r>
              <a:rPr lang="en-US" dirty="0" err="1">
                <a:solidFill>
                  <a:srgbClr val="FF0000"/>
                </a:solidFill>
                <a:latin typeface="Times New Roman" panose="02020603050405020304" pitchFamily="18" charset="0"/>
                <a:cs typeface="Times New Roman" panose="02020603050405020304" pitchFamily="18" charset="0"/>
              </a:rPr>
              <a:t>patagoria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Arghentina</a:t>
            </a:r>
            <a:r>
              <a:rPr lang="en-US" dirty="0">
                <a:latin typeface="Times New Roman" panose="02020603050405020304" pitchFamily="18" charset="0"/>
                <a:cs typeface="Times New Roman" panose="02020603050405020304" pitchFamily="18" charset="0"/>
              </a:rPr>
              <a:t>).</a:t>
            </a:r>
          </a:p>
          <a:p>
            <a:pPr marL="342900" lvl="0" indent="-342900">
              <a:buFont typeface="Wingdings" panose="05000000000000000000" pitchFamily="2" charset="2"/>
              <a:buChar char="q"/>
            </a:pPr>
            <a:r>
              <a:rPr lang="en-US" b="1" dirty="0" err="1">
                <a:latin typeface="Times New Roman" panose="02020603050405020304" pitchFamily="18" charset="0"/>
                <a:cs typeface="Times New Roman" panose="02020603050405020304" pitchFamily="18" charset="0"/>
              </a:rPr>
              <a:t>Đăng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ký</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miền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chuyển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tự</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ngữ</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theo</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ngôn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ngữ</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quốc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gia</a:t>
            </a:r>
            <a:r>
              <a:rPr lang="en-US" b="1"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Verisign </a:t>
            </a:r>
            <a:r>
              <a:rPr lang="en-US" dirty="0" err="1">
                <a:latin typeface="Times New Roman" panose="02020603050405020304" pitchFamily="18" charset="0"/>
                <a:cs typeface="Times New Roman" panose="02020603050405020304" pitchFamily="18" charset="0"/>
              </a:rPr>
              <a:t>đăng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12 </a:t>
            </a:r>
            <a:r>
              <a:rPr lang="en-US" dirty="0" err="1">
                <a:latin typeface="Times New Roman" panose="02020603050405020304" pitchFamily="18" charset="0"/>
                <a:cs typeface="Times New Roman" panose="02020603050405020304" pitchFamily="18" charset="0"/>
              </a:rPr>
              <a:t>phiên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.com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12 </a:t>
            </a:r>
            <a:r>
              <a:rPr lang="en-US" dirty="0" err="1">
                <a:latin typeface="Times New Roman" panose="02020603050405020304" pitchFamily="18" charset="0"/>
                <a:cs typeface="Times New Roman" panose="02020603050405020304" pitchFamily="18" charset="0"/>
              </a:rPr>
              <a:t>ngôn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ngữ</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Trung,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Nga, </a:t>
            </a:r>
            <a:r>
              <a:rPr lang="en-US" dirty="0" err="1">
                <a:latin typeface="Times New Roman" panose="02020603050405020304" pitchFamily="18" charset="0"/>
                <a:cs typeface="Times New Roman" panose="02020603050405020304" pitchFamily="18" charset="0"/>
              </a:rPr>
              <a:t>tiếng</a:t>
            </a:r>
            <a:r>
              <a:rPr lang="en-US" dirty="0">
                <a:latin typeface="Times New Roman" panose="02020603050405020304" pitchFamily="18" charset="0"/>
                <a:cs typeface="Times New Roman" panose="02020603050405020304" pitchFamily="18" charset="0"/>
              </a:rPr>
              <a:t> Ả </a:t>
            </a:r>
            <a:r>
              <a:rPr lang="en-US" dirty="0" err="1">
                <a:latin typeface="Times New Roman" panose="02020603050405020304" pitchFamily="18" charset="0"/>
                <a:cs typeface="Times New Roman" panose="02020603050405020304" pitchFamily="18" charset="0"/>
              </a:rPr>
              <a:t>rập</a:t>
            </a:r>
            <a:r>
              <a:rPr lang="en-US" dirty="0" smtClean="0">
                <a:latin typeface="Times New Roman" panose="02020603050405020304" pitchFamily="18" charset="0"/>
                <a:cs typeface="Times New Roman" panose="02020603050405020304" pitchFamily="18" charset="0"/>
              </a:rPr>
              <a:t>)…</a:t>
            </a:r>
          </a:p>
          <a:p>
            <a:pPr marL="342900" lvl="0" indent="-34290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C</a:t>
            </a:r>
            <a:r>
              <a:rPr lang="en-US" b="1" dirty="0" smtClean="0">
                <a:latin typeface="Times New Roman" panose="02020603050405020304" pitchFamily="18" charset="0"/>
                <a:cs typeface="Times New Roman" panose="02020603050405020304" pitchFamily="18" charset="0"/>
              </a:rPr>
              <a:t>ho </a:t>
            </a:r>
            <a:r>
              <a:rPr lang="en-US" b="1" dirty="0" err="1" smtClean="0">
                <a:latin typeface="Times New Roman" panose="02020603050405020304" pitchFamily="18" charset="0"/>
                <a:cs typeface="Times New Roman" panose="02020603050405020304" pitchFamily="18" charset="0"/>
              </a:rPr>
              <a:t>cấp</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phát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các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miền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cấp</a:t>
            </a:r>
            <a:r>
              <a:rPr lang="en-US" b="1" dirty="0" smtClean="0">
                <a:latin typeface="Times New Roman" panose="02020603050405020304" pitchFamily="18" charset="0"/>
                <a:cs typeface="Times New Roman" panose="02020603050405020304" pitchFamily="18" charset="0"/>
              </a:rPr>
              <a:t> 2 </a:t>
            </a:r>
            <a:r>
              <a:rPr lang="en-US" b="1" dirty="0" err="1" smtClean="0">
                <a:latin typeface="Times New Roman" panose="02020603050405020304" pitchFamily="18" charset="0"/>
                <a:cs typeface="Times New Roman" panose="02020603050405020304" pitchFamily="18" charset="0"/>
              </a:rPr>
              <a:t>là</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quốc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quốc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dưới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các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đuôi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miền</a:t>
            </a:r>
            <a:r>
              <a:rPr lang="en-US" b="1" dirty="0" smtClean="0">
                <a:latin typeface="Times New Roman" panose="02020603050405020304" pitchFamily="18" charset="0"/>
                <a:cs typeface="Times New Roman" panose="02020603050405020304" pitchFamily="18" charset="0"/>
              </a:rPr>
              <a:t> New </a:t>
            </a:r>
            <a:r>
              <a:rPr lang="en-US" b="1" dirty="0" err="1" smtClean="0">
                <a:latin typeface="Times New Roman" panose="02020603050405020304" pitchFamily="18" charset="0"/>
                <a:cs typeface="Times New Roman" panose="02020603050405020304" pitchFamily="18" charset="0"/>
              </a:rPr>
              <a:t>gTLD</a:t>
            </a:r>
            <a:endParaRPr lang="en-US" b="1" dirty="0">
              <a:latin typeface="Times New Roman" panose="02020603050405020304" pitchFamily="18" charset="0"/>
              <a:cs typeface="Times New Roman" panose="02020603050405020304" pitchFamily="18" charset="0"/>
            </a:endParaRPr>
          </a:p>
        </p:txBody>
      </p:sp>
      <p:sp>
        <p:nvSpPr>
          <p:cNvPr id="5" name="Rectangle 4"/>
          <p:cNvSpPr/>
          <p:nvPr/>
        </p:nvSpPr>
        <p:spPr>
          <a:xfrm>
            <a:off x="1981200" y="3959011"/>
            <a:ext cx="4036640" cy="646331"/>
          </a:xfrm>
          <a:prstGeom prst="rect">
            <a:avLst/>
          </a:prstGeom>
        </p:spPr>
        <p:txBody>
          <a:bodyPr wrap="square">
            <a:spAutoFit/>
          </a:bodyPr>
          <a:lstStyle/>
          <a:p>
            <a:pPr algn="ctr">
              <a:spcBef>
                <a:spcPct val="0"/>
              </a:spcBef>
            </a:pPr>
            <a:endParaRPr lang="en-US" dirty="0" smtClean="0">
              <a:latin typeface="Times New Roman" panose="02020603050405020304" pitchFamily="18" charset="0"/>
              <a:cs typeface="Times New Roman" panose="02020603050405020304" pitchFamily="18" charset="0"/>
              <a:sym typeface="Wingdings" panose="05000000000000000000" pitchFamily="2" charset="2"/>
            </a:endParaRPr>
          </a:p>
          <a:p>
            <a:pPr algn="ctr">
              <a:spcBef>
                <a:spcPct val="0"/>
              </a:spcBef>
            </a:pPr>
            <a:r>
              <a:rPr lang="en-US" b="1"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b="1" dirty="0" err="1">
                <a:latin typeface="Times New Roman" panose="02020603050405020304" pitchFamily="18" charset="0"/>
                <a:cs typeface="Times New Roman" panose="02020603050405020304" pitchFamily="18" charset="0"/>
              </a:rPr>
              <a:t>Các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quốc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gia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phản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đối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mạnh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mẽ</a:t>
            </a:r>
            <a:r>
              <a:rPr lang="en-US" b="1" dirty="0">
                <a:latin typeface="Times New Roman" panose="02020603050405020304" pitchFamily="18" charset="0"/>
                <a:cs typeface="Times New Roman" panose="02020603050405020304" pitchFamily="18" charset="0"/>
              </a:rPr>
              <a:t> </a:t>
            </a:r>
            <a:endParaRPr lang="vi-V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0375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err="1"/>
              <a:t>Tác</a:t>
            </a:r>
            <a:r>
              <a:rPr lang="en-US" altLang="ja-JP" dirty="0"/>
              <a:t> </a:t>
            </a:r>
            <a:r>
              <a:rPr lang="en-US" altLang="ja-JP" dirty="0" err="1"/>
              <a:t>động</a:t>
            </a:r>
            <a:r>
              <a:rPr lang="en-US" altLang="ja-JP" dirty="0"/>
              <a:t> New </a:t>
            </a:r>
            <a:r>
              <a:rPr lang="en-US" altLang="ja-JP" dirty="0" err="1"/>
              <a:t>gTLD</a:t>
            </a:r>
            <a:r>
              <a:rPr lang="en-US" altLang="ja-JP" dirty="0"/>
              <a:t> </a:t>
            </a:r>
            <a:r>
              <a:rPr lang="en-US" altLang="ja-JP" dirty="0" err="1"/>
              <a:t>tới</a:t>
            </a:r>
            <a:r>
              <a:rPr lang="en-US" altLang="ja-JP" dirty="0"/>
              <a:t> </a:t>
            </a:r>
            <a:r>
              <a:rPr lang="en-US" altLang="ja-JP" dirty="0" err="1"/>
              <a:t>Việt</a:t>
            </a:r>
            <a:r>
              <a:rPr lang="en-US" altLang="ja-JP" dirty="0"/>
              <a:t> Nam</a:t>
            </a:r>
            <a:endParaRPr lang="en-US" dirty="0"/>
          </a:p>
        </p:txBody>
      </p:sp>
      <p:sp>
        <p:nvSpPr>
          <p:cNvPr id="3" name="Rectangle 2"/>
          <p:cNvSpPr/>
          <p:nvPr/>
        </p:nvSpPr>
        <p:spPr>
          <a:xfrm>
            <a:off x="838200" y="971550"/>
            <a:ext cx="7696200" cy="2308324"/>
          </a:xfrm>
          <a:prstGeom prst="rect">
            <a:avLst/>
          </a:prstGeom>
        </p:spPr>
        <p:txBody>
          <a:bodyPr wrap="square">
            <a:spAutoFit/>
          </a:bodyPr>
          <a:lstStyle/>
          <a:p>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triển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vấn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như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2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New </a:t>
            </a:r>
            <a:r>
              <a:rPr lang="en-US" dirty="0" err="1" smtClean="0">
                <a:latin typeface="Times New Roman" panose="02020603050405020304" pitchFamily="18" charset="0"/>
                <a:cs typeface="Times New Roman" panose="02020603050405020304" pitchFamily="18" charset="0"/>
              </a:rPr>
              <a:t>gTLD</a:t>
            </a:r>
            <a:r>
              <a:rPr lang="en-US" dirty="0" smtClean="0">
                <a:latin typeface="Times New Roman" panose="02020603050405020304" pitchFamily="18" charset="0"/>
                <a:cs typeface="Times New Roman" panose="02020603050405020304" pitchFamily="18" charset="0"/>
              </a:rPr>
              <a:t>. </a:t>
            </a:r>
          </a:p>
          <a:p>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Việt</a:t>
            </a:r>
            <a:r>
              <a:rPr lang="en-US" dirty="0" smtClean="0">
                <a:latin typeface="Times New Roman" panose="02020603050405020304" pitchFamily="18" charset="0"/>
                <a:cs typeface="Times New Roman" panose="02020603050405020304" pitchFamily="18" charset="0"/>
              </a:rPr>
              <a:t> Nam </a:t>
            </a:r>
            <a:r>
              <a:rPr lang="en-US" dirty="0" err="1" smtClean="0">
                <a:latin typeface="Times New Roman" panose="02020603050405020304" pitchFamily="18" charset="0"/>
                <a:cs typeface="Times New Roman" panose="02020603050405020304" pitchFamily="18" charset="0"/>
              </a:rPr>
              <a:t>đã</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a:t>
            </a:r>
            <a:r>
              <a:rPr lang="en-US" dirty="0" err="1" smtClean="0">
                <a:latin typeface="Times New Roman" panose="02020603050405020304" pitchFamily="18" charset="0"/>
                <a:cs typeface="Times New Roman" panose="02020603050405020304" pitchFamily="18" charset="0"/>
              </a:rPr>
              <a:t>hực</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 ICANN </a:t>
            </a:r>
            <a:r>
              <a:rPr lang="en-US" dirty="0" err="1">
                <a:latin typeface="Times New Roman" panose="02020603050405020304" pitchFamily="18" charset="0"/>
                <a:cs typeface="Times New Roman" panose="02020603050405020304" pitchFamily="18" charset="0"/>
              </a:rPr>
              <a:t>trước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2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vn</a:t>
            </a:r>
            <a:r>
              <a:rPr lang="en-US" dirty="0">
                <a:latin typeface="Times New Roman" panose="02020603050405020304" pitchFamily="18" charset="0"/>
                <a:cs typeface="Times New Roman" panose="02020603050405020304" pitchFamily="18" charset="0"/>
              </a:rPr>
              <a:t> hay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đuôi</a:t>
            </a:r>
            <a:r>
              <a:rPr lang="en-US" dirty="0">
                <a:latin typeface="Times New Roman" panose="02020603050405020304" pitchFamily="18" charset="0"/>
                <a:cs typeface="Times New Roman" panose="02020603050405020304" pitchFamily="18" charset="0"/>
              </a:rPr>
              <a:t> New </a:t>
            </a:r>
            <a:r>
              <a:rPr lang="en-US" dirty="0" err="1" smtClean="0">
                <a:latin typeface="Times New Roman" panose="02020603050405020304" pitchFamily="18" charset="0"/>
                <a:cs typeface="Times New Roman" panose="02020603050405020304" pitchFamily="18" charset="0"/>
              </a:rPr>
              <a:t>gTLD</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pic>
        <p:nvPicPr>
          <p:cNvPr id="6" name="Picture 2" descr="https://lamsaodevao.com/wp-content/uploads/2016/01/an-do-dan-noi-chinh-phu-da-ngh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3486150"/>
            <a:ext cx="3352800" cy="12191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www.domaingyan.com/wp-content/uploads/2012/09/New-gTLD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279874"/>
            <a:ext cx="3533774" cy="1425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260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err="1"/>
              <a:t>Tác</a:t>
            </a:r>
            <a:r>
              <a:rPr lang="en-US" altLang="ja-JP" dirty="0"/>
              <a:t> </a:t>
            </a:r>
            <a:r>
              <a:rPr lang="en-US" altLang="ja-JP" dirty="0" err="1"/>
              <a:t>động</a:t>
            </a:r>
            <a:r>
              <a:rPr lang="en-US" altLang="ja-JP" dirty="0"/>
              <a:t> New </a:t>
            </a:r>
            <a:r>
              <a:rPr lang="en-US" altLang="ja-JP" dirty="0" err="1"/>
              <a:t>gTLD</a:t>
            </a:r>
            <a:r>
              <a:rPr lang="en-US" altLang="ja-JP" dirty="0"/>
              <a:t> </a:t>
            </a:r>
            <a:r>
              <a:rPr lang="en-US" altLang="ja-JP" dirty="0" err="1"/>
              <a:t>tới</a:t>
            </a:r>
            <a:r>
              <a:rPr lang="en-US" altLang="ja-JP" dirty="0"/>
              <a:t> </a:t>
            </a:r>
            <a:r>
              <a:rPr lang="en-US" altLang="ja-JP" dirty="0" err="1"/>
              <a:t>Việt</a:t>
            </a:r>
            <a:r>
              <a:rPr lang="en-US" altLang="ja-JP" dirty="0"/>
              <a:t> Nam</a:t>
            </a:r>
            <a:endParaRPr lang="en-US" dirty="0"/>
          </a:p>
        </p:txBody>
      </p:sp>
      <p:sp>
        <p:nvSpPr>
          <p:cNvPr id="3" name="Rectangle 2"/>
          <p:cNvSpPr/>
          <p:nvPr/>
        </p:nvSpPr>
        <p:spPr>
          <a:xfrm>
            <a:off x="838200" y="1123950"/>
            <a:ext cx="7162800" cy="2585323"/>
          </a:xfrm>
          <a:prstGeom prst="rect">
            <a:avLst/>
          </a:prstGeom>
        </p:spPr>
        <p:txBody>
          <a:bodyPr wrap="square">
            <a:spAutoFit/>
          </a:bodyPr>
          <a:lstStyle/>
          <a:p>
            <a:pPr marL="285750" indent="-285750" algn="just">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Mở</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rộng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nhiều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lựa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chọn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trong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đăng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ký</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miền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Tuy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nhiên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tên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vấn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ảnh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hưởng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trên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p>
          <a:p>
            <a:pPr marL="285750" indent="-285750" algn="just">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Bản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đăng</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cần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tuân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theo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định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chung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quản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lý</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đăng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ký</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dụng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miền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dùng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chung</a:t>
            </a:r>
            <a:r>
              <a:rPr lang="en-US" dirty="0" smtClean="0">
                <a:latin typeface="Times New Roman" panose="02020603050405020304" pitchFamily="18" charset="0"/>
                <a:cs typeface="Times New Roman" panose="02020603050405020304" pitchFamily="18" charset="0"/>
              </a:rPr>
              <a:t>:</a:t>
            </a:r>
          </a:p>
          <a:p>
            <a:pPr marL="742950" lvl="1" indent="-285750" algn="just">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Đảm</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dữ</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thông</a:t>
            </a:r>
            <a:r>
              <a:rPr lang="en-US" dirty="0">
                <a:latin typeface="Times New Roman" panose="02020603050405020304" pitchFamily="18" charset="0"/>
                <a:cs typeface="Times New Roman" panose="02020603050405020304" pitchFamily="18" charset="0"/>
              </a:rPr>
              <a:t> tin </a:t>
            </a:r>
            <a:r>
              <a:rPr lang="en-US" dirty="0" err="1">
                <a:latin typeface="Times New Roman" panose="02020603050405020304" pitchFamily="18" charset="0"/>
                <a:cs typeface="Times New Roman" panose="02020603050405020304" pitchFamily="18" charset="0"/>
              </a:rPr>
              <a:t>chủ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miền</a:t>
            </a:r>
            <a:endParaRPr lang="en-US" dirty="0" smtClean="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Tuân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thủ</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định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về</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đăng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ký</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dụng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miền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cung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cấp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thông</a:t>
            </a:r>
            <a:r>
              <a:rPr lang="en-US" dirty="0" smtClean="0">
                <a:latin typeface="Times New Roman" panose="02020603050405020304" pitchFamily="18" charset="0"/>
                <a:cs typeface="Times New Roman" panose="02020603050405020304" pitchFamily="18" charset="0"/>
              </a:rPr>
              <a:t> tin </a:t>
            </a:r>
            <a:r>
              <a:rPr lang="en-US" dirty="0" err="1" smtClean="0">
                <a:latin typeface="Times New Roman" panose="02020603050405020304" pitchFamily="18" charset="0"/>
                <a:cs typeface="Times New Roman" panose="02020603050405020304" pitchFamily="18" charset="0"/>
              </a:rPr>
              <a:t>trên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mạng</a:t>
            </a:r>
            <a:r>
              <a:rPr lang="en-US"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228089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3349"/>
            <a:ext cx="8839200" cy="381001"/>
          </a:xfrm>
        </p:spPr>
        <p:txBody>
          <a:bodyPr/>
          <a:lstStyle/>
          <a:p>
            <a:pPr lvl="0" algn="ctr"/>
            <a:r>
              <a:rPr lang="en-US" sz="1600" dirty="0" smtClean="0"/>
              <a:t/>
            </a:r>
            <a:br>
              <a:rPr lang="en-US" sz="1600" dirty="0" smtClean="0"/>
            </a:br>
            <a:r>
              <a:rPr lang="en-US" sz="2000" dirty="0" err="1" smtClean="0"/>
              <a:t>Bảo</a:t>
            </a:r>
            <a:r>
              <a:rPr lang="en-US" sz="2000" dirty="0" smtClean="0"/>
              <a:t> </a:t>
            </a:r>
            <a:r>
              <a:rPr lang="en-US" sz="2000" dirty="0" err="1"/>
              <a:t>vệ</a:t>
            </a:r>
            <a:r>
              <a:rPr lang="en-US" sz="2000" dirty="0"/>
              <a:t> </a:t>
            </a:r>
            <a:r>
              <a:rPr lang="en-US" sz="2000" dirty="0" err="1"/>
              <a:t>quyền</a:t>
            </a:r>
            <a:r>
              <a:rPr lang="en-US" sz="2000" dirty="0"/>
              <a:t> </a:t>
            </a:r>
            <a:r>
              <a:rPr lang="en-US" sz="2000" dirty="0" err="1"/>
              <a:t>lợi</a:t>
            </a:r>
            <a:r>
              <a:rPr lang="en-US" sz="2000" dirty="0"/>
              <a:t> </a:t>
            </a:r>
            <a:r>
              <a:rPr lang="en-US" sz="2000" dirty="0" err="1"/>
              <a:t>quốc</a:t>
            </a:r>
            <a:r>
              <a:rPr lang="en-US" sz="2000" dirty="0"/>
              <a:t> </a:t>
            </a:r>
            <a:r>
              <a:rPr lang="en-US" sz="2000" dirty="0" err="1"/>
              <a:t>gia</a:t>
            </a:r>
            <a:r>
              <a:rPr lang="en-US" sz="2000" dirty="0"/>
              <a:t> VN </a:t>
            </a:r>
            <a:r>
              <a:rPr lang="en-US" sz="2000" dirty="0" err="1"/>
              <a:t>trong</a:t>
            </a:r>
            <a:r>
              <a:rPr lang="en-US" sz="2000" dirty="0"/>
              <a:t> </a:t>
            </a:r>
            <a:r>
              <a:rPr lang="en-US" sz="2000" dirty="0" err="1"/>
              <a:t>đăng</a:t>
            </a:r>
            <a:r>
              <a:rPr lang="en-US" sz="2000" dirty="0"/>
              <a:t> </a:t>
            </a:r>
            <a:r>
              <a:rPr lang="en-US" sz="2000" dirty="0" err="1"/>
              <a:t>ký</a:t>
            </a:r>
            <a:r>
              <a:rPr lang="en-US" sz="2000" dirty="0"/>
              <a:t>, </a:t>
            </a:r>
            <a:r>
              <a:rPr lang="en-US" sz="2000" dirty="0" err="1"/>
              <a:t>sử</a:t>
            </a:r>
            <a:r>
              <a:rPr lang="en-US" sz="2000" dirty="0"/>
              <a:t> </a:t>
            </a:r>
            <a:r>
              <a:rPr lang="en-US" sz="2000" dirty="0" err="1"/>
              <a:t>dụng</a:t>
            </a:r>
            <a:r>
              <a:rPr lang="en-US" sz="2000" dirty="0"/>
              <a:t> </a:t>
            </a:r>
            <a:r>
              <a:rPr lang="en-US" sz="2000" dirty="0" err="1"/>
              <a:t>tên</a:t>
            </a:r>
            <a:r>
              <a:rPr lang="en-US" sz="2000" dirty="0"/>
              <a:t> </a:t>
            </a:r>
            <a:r>
              <a:rPr lang="en-US" sz="2000" dirty="0" err="1"/>
              <a:t>miền</a:t>
            </a:r>
            <a:r>
              <a:rPr lang="en-US" sz="2000" dirty="0"/>
              <a:t> New </a:t>
            </a:r>
            <a:r>
              <a:rPr lang="en-US" sz="2000" dirty="0" err="1" smtClean="0"/>
              <a:t>gTLD</a:t>
            </a:r>
            <a:r>
              <a:rPr lang="en-US" sz="2000" dirty="0"/>
              <a:t/>
            </a:r>
            <a:br>
              <a:rPr lang="en-US" sz="2000" dirty="0"/>
            </a:br>
            <a:endParaRPr lang="en-US" sz="2000" dirty="0"/>
          </a:p>
        </p:txBody>
      </p:sp>
      <p:sp>
        <p:nvSpPr>
          <p:cNvPr id="3" name="Rectangle 2"/>
          <p:cNvSpPr/>
          <p:nvPr/>
        </p:nvSpPr>
        <p:spPr>
          <a:xfrm>
            <a:off x="914400" y="971550"/>
            <a:ext cx="7467600" cy="2585323"/>
          </a:xfrm>
          <a:prstGeom prst="rect">
            <a:avLst/>
          </a:prstGeom>
        </p:spPr>
        <p:txBody>
          <a:bodyPr wrap="square">
            <a:spAutoFit/>
          </a:bodyPr>
          <a:lstStyle/>
          <a:p>
            <a:pPr marL="285750" indent="-285750" algn="just" fontAlgn="base">
              <a:buFont typeface="Wingdings" panose="05000000000000000000" pitchFamily="2" charset="2"/>
              <a:buChar char="Ø"/>
            </a:pPr>
            <a:r>
              <a:rPr lang="en-US" dirty="0" err="1">
                <a:latin typeface="Times New Roman" panose="02020603050405020304" pitchFamily="18" charset="0"/>
                <a:cs typeface="Times New Roman" panose="02020603050405020304" pitchFamily="18" charset="0"/>
              </a:rPr>
              <a:t>Nghị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27/2018/NĐ-CP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nội</a:t>
            </a:r>
            <a:r>
              <a:rPr lang="en-US" dirty="0">
                <a:latin typeface="Times New Roman" panose="02020603050405020304" pitchFamily="18" charset="0"/>
                <a:cs typeface="Times New Roman" panose="02020603050405020304" pitchFamily="18" charset="0"/>
              </a:rPr>
              <a:t> dung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Việt</a:t>
            </a:r>
            <a:r>
              <a:rPr lang="en-US" dirty="0">
                <a:latin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p>
          <a:p>
            <a:pPr algn="just" fontAlgn="base"/>
            <a:endParaRPr lang="en-US" dirty="0">
              <a:latin typeface="Times New Roman" panose="02020603050405020304" pitchFamily="18" charset="0"/>
              <a:cs typeface="Times New Roman" panose="02020603050405020304" pitchFamily="18" charset="0"/>
            </a:endParaRPr>
          </a:p>
          <a:p>
            <a:pPr algn="just" fontAlgn="base"/>
            <a:endParaRPr lang="en-US" dirty="0">
              <a:latin typeface="Times New Roman" panose="02020603050405020304" pitchFamily="18" charset="0"/>
              <a:cs typeface="Times New Roman" panose="02020603050405020304" pitchFamily="18" charset="0"/>
            </a:endParaRPr>
          </a:p>
          <a:p>
            <a:pPr marL="285750" indent="-285750" algn="just" fontAlgn="base">
              <a:buFont typeface="Wingdings" panose="05000000000000000000" pitchFamily="2" charset="2"/>
              <a:buChar char="Ø"/>
            </a:pPr>
            <a:r>
              <a:rPr lang="en-US" dirty="0" err="1">
                <a:latin typeface="Times New Roman" panose="02020603050405020304" pitchFamily="18" charset="0"/>
                <a:cs typeface="Times New Roman" panose="02020603050405020304" pitchFamily="18" charset="0"/>
              </a:rPr>
              <a:t>Nghị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27/2018/NĐ-CP </a:t>
            </a:r>
            <a:r>
              <a:rPr lang="en-US" dirty="0" err="1" smtClean="0">
                <a:latin typeface="Times New Roman" panose="02020603050405020304" pitchFamily="18" charset="0"/>
                <a:cs typeface="Times New Roman" panose="02020603050405020304" pitchFamily="18" charset="0"/>
              </a:rPr>
              <a:t>quy</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New </a:t>
            </a:r>
            <a:r>
              <a:rPr lang="en-US" dirty="0" err="1">
                <a:latin typeface="Times New Roman" panose="02020603050405020304" pitchFamily="18" charset="0"/>
                <a:cs typeface="Times New Roman" panose="02020603050405020304" pitchFamily="18" charset="0"/>
              </a:rPr>
              <a:t>gTLD</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Khoản</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2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12a).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814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err="1"/>
              <a:t>Bảo</a:t>
            </a:r>
            <a:r>
              <a:rPr lang="en-US" sz="2000" dirty="0"/>
              <a:t> </a:t>
            </a:r>
            <a:r>
              <a:rPr lang="en-US" sz="2000" dirty="0" err="1"/>
              <a:t>vệ</a:t>
            </a:r>
            <a:r>
              <a:rPr lang="en-US" sz="2000" dirty="0"/>
              <a:t> </a:t>
            </a:r>
            <a:r>
              <a:rPr lang="en-US" sz="2000" dirty="0" err="1"/>
              <a:t>quyền</a:t>
            </a:r>
            <a:r>
              <a:rPr lang="en-US" sz="2000" dirty="0"/>
              <a:t> </a:t>
            </a:r>
            <a:r>
              <a:rPr lang="en-US" sz="2000" dirty="0" err="1"/>
              <a:t>lợi</a:t>
            </a:r>
            <a:r>
              <a:rPr lang="en-US" sz="2000" dirty="0"/>
              <a:t> </a:t>
            </a:r>
            <a:r>
              <a:rPr lang="en-US" sz="2000" dirty="0" err="1"/>
              <a:t>quốc</a:t>
            </a:r>
            <a:r>
              <a:rPr lang="en-US" sz="2000" dirty="0"/>
              <a:t> </a:t>
            </a:r>
            <a:r>
              <a:rPr lang="en-US" sz="2000" dirty="0" err="1"/>
              <a:t>gia</a:t>
            </a:r>
            <a:r>
              <a:rPr lang="en-US" sz="2000" dirty="0"/>
              <a:t> VN </a:t>
            </a:r>
            <a:r>
              <a:rPr lang="en-US" sz="2000" dirty="0" err="1"/>
              <a:t>trong</a:t>
            </a:r>
            <a:r>
              <a:rPr lang="en-US" sz="2000" dirty="0"/>
              <a:t> </a:t>
            </a:r>
            <a:r>
              <a:rPr lang="en-US" sz="2000" dirty="0" err="1"/>
              <a:t>đăng</a:t>
            </a:r>
            <a:r>
              <a:rPr lang="en-US" sz="2000" dirty="0"/>
              <a:t> </a:t>
            </a:r>
            <a:r>
              <a:rPr lang="en-US" sz="2000" dirty="0" err="1"/>
              <a:t>ký</a:t>
            </a:r>
            <a:r>
              <a:rPr lang="en-US" sz="2000" dirty="0"/>
              <a:t>, </a:t>
            </a:r>
            <a:r>
              <a:rPr lang="en-US" sz="2000" dirty="0" err="1"/>
              <a:t>sử</a:t>
            </a:r>
            <a:r>
              <a:rPr lang="en-US" sz="2000" dirty="0"/>
              <a:t> </a:t>
            </a:r>
            <a:r>
              <a:rPr lang="en-US" sz="2000" dirty="0" err="1"/>
              <a:t>dụng</a:t>
            </a:r>
            <a:r>
              <a:rPr lang="en-US" sz="2000" dirty="0"/>
              <a:t> </a:t>
            </a:r>
            <a:r>
              <a:rPr lang="en-US" sz="2000" dirty="0" err="1"/>
              <a:t>tên</a:t>
            </a:r>
            <a:r>
              <a:rPr lang="en-US" sz="2000" dirty="0"/>
              <a:t> </a:t>
            </a:r>
            <a:r>
              <a:rPr lang="en-US" sz="2000" dirty="0" err="1"/>
              <a:t>miền</a:t>
            </a:r>
            <a:r>
              <a:rPr lang="en-US" sz="2000" dirty="0"/>
              <a:t> New </a:t>
            </a:r>
            <a:r>
              <a:rPr lang="en-US" sz="2000" dirty="0" err="1"/>
              <a:t>gTLD</a:t>
            </a:r>
            <a:endParaRPr lang="en-US" sz="2000" dirty="0"/>
          </a:p>
        </p:txBody>
      </p:sp>
      <p:sp>
        <p:nvSpPr>
          <p:cNvPr id="3" name="Rectangle 2"/>
          <p:cNvSpPr/>
          <p:nvPr/>
        </p:nvSpPr>
        <p:spPr>
          <a:xfrm>
            <a:off x="457200" y="742950"/>
            <a:ext cx="8382000" cy="3754874"/>
          </a:xfrm>
          <a:prstGeom prst="rect">
            <a:avLst/>
          </a:prstGeom>
        </p:spPr>
        <p:txBody>
          <a:bodyPr wrap="square">
            <a:spAutoFit/>
          </a:bodyPr>
          <a:lstStyle/>
          <a:p>
            <a:pPr fontAlgn="base"/>
            <a:r>
              <a:rPr lang="en-US" sz="1400" b="1" i="1" dirty="0" err="1">
                <a:latin typeface="Times New Roman" panose="02020603050405020304" pitchFamily="18" charset="0"/>
                <a:cs typeface="Times New Roman" panose="02020603050405020304" pitchFamily="18" charset="0"/>
              </a:rPr>
              <a:t>Điều</a:t>
            </a:r>
            <a:r>
              <a:rPr lang="en-US" sz="1400" b="1" i="1" dirty="0">
                <a:latin typeface="Times New Roman" panose="02020603050405020304" pitchFamily="18" charset="0"/>
                <a:cs typeface="Times New Roman" panose="02020603050405020304" pitchFamily="18" charset="0"/>
              </a:rPr>
              <a:t> 12a. </a:t>
            </a:r>
            <a:r>
              <a:rPr lang="en-US" sz="1400" b="1" i="1" dirty="0" err="1">
                <a:latin typeface="Times New Roman" panose="02020603050405020304" pitchFamily="18" charset="0"/>
                <a:cs typeface="Times New Roman" panose="02020603050405020304" pitchFamily="18" charset="0"/>
              </a:rPr>
              <a:t>Bảo</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vệ</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quyền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lợi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quốc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gia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Việt</a:t>
            </a:r>
            <a:r>
              <a:rPr lang="en-US" sz="1400" b="1" i="1" dirty="0">
                <a:latin typeface="Times New Roman" panose="02020603050405020304" pitchFamily="18" charset="0"/>
                <a:cs typeface="Times New Roman" panose="02020603050405020304" pitchFamily="18" charset="0"/>
              </a:rPr>
              <a:t> Nam </a:t>
            </a:r>
            <a:r>
              <a:rPr lang="en-US" sz="1400" b="1" i="1" dirty="0" err="1">
                <a:latin typeface="Times New Roman" panose="02020603050405020304" pitchFamily="18" charset="0"/>
                <a:cs typeface="Times New Roman" panose="02020603050405020304" pitchFamily="18" charset="0"/>
              </a:rPr>
              <a:t>trong</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đăng</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ký</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sử</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dụng</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và</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cấp</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hai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dưới</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endParaRPr lang="en-US" sz="1400" b="1" dirty="0">
              <a:latin typeface="Times New Roman" panose="02020603050405020304" pitchFamily="18" charset="0"/>
              <a:cs typeface="Times New Roman" panose="02020603050405020304" pitchFamily="18" charset="0"/>
            </a:endParaRPr>
          </a:p>
          <a:p>
            <a:pPr fontAlgn="base"/>
            <a:r>
              <a:rPr lang="en-US" sz="1400" b="1" i="1" dirty="0">
                <a:latin typeface="Times New Roman" panose="02020603050405020304" pitchFamily="18" charset="0"/>
                <a:cs typeface="Times New Roman" panose="02020603050405020304" pitchFamily="18" charset="0"/>
              </a:rPr>
              <a:t>1.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và</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cấp</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hai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dưới</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liên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quan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đến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quyền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lợi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quốc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gia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Việt</a:t>
            </a:r>
            <a:r>
              <a:rPr lang="en-US" sz="1400" b="1" i="1" dirty="0">
                <a:latin typeface="Times New Roman" panose="02020603050405020304" pitchFamily="18" charset="0"/>
                <a:cs typeface="Times New Roman" panose="02020603050405020304" pitchFamily="18" charset="0"/>
              </a:rPr>
              <a:t> Nam </a:t>
            </a:r>
            <a:r>
              <a:rPr lang="en-US" sz="1400" b="1" i="1" dirty="0" err="1">
                <a:latin typeface="Times New Roman" panose="02020603050405020304" pitchFamily="18" charset="0"/>
                <a:cs typeface="Times New Roman" panose="02020603050405020304" pitchFamily="18" charset="0"/>
              </a:rPr>
              <a:t>bao</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gồm</a:t>
            </a:r>
            <a:r>
              <a:rPr lang="en-US" sz="1400" b="1" i="1" dirty="0">
                <a:latin typeface="Times New Roman" panose="02020603050405020304" pitchFamily="18" charset="0"/>
                <a:cs typeface="Times New Roman" panose="02020603050405020304" pitchFamily="18" charset="0"/>
              </a:rPr>
              <a:t>:</a:t>
            </a:r>
            <a:endParaRPr lang="en-US" sz="1400" b="1"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mã</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cụm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từ</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gọi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viết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tắt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qua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thời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hình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ảnh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c)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bàn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thuộc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đất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d)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tỉnh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phố</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thuộc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ương</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đ)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đã</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UNESCO </a:t>
            </a:r>
            <a:r>
              <a:rPr lang="en-US" sz="1400" i="1" dirty="0" err="1">
                <a:latin typeface="Times New Roman" panose="02020603050405020304" pitchFamily="18" charset="0"/>
                <a:cs typeface="Times New Roman" panose="02020603050405020304" pitchFamily="18" charset="0"/>
              </a:rPr>
              <a:t>công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nhận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di </a:t>
            </a:r>
            <a:r>
              <a:rPr lang="en-US" sz="1400" i="1" dirty="0" err="1">
                <a:latin typeface="Times New Roman" panose="02020603050405020304" pitchFamily="18" charset="0"/>
                <a:cs typeface="Times New Roman" panose="02020603050405020304" pitchFamily="18" charset="0"/>
              </a:rPr>
              <a:t>sản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hóa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thế</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giới</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e)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di </a:t>
            </a:r>
            <a:r>
              <a:rPr lang="en-US" sz="1400" i="1" dirty="0" err="1">
                <a:latin typeface="Times New Roman" panose="02020603050405020304" pitchFamily="18" charset="0"/>
                <a:cs typeface="Times New Roman" panose="02020603050405020304" pitchFamily="18" charset="0"/>
              </a:rPr>
              <a:t>tích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di </a:t>
            </a:r>
            <a:r>
              <a:rPr lang="en-US" sz="1400" i="1" dirty="0" err="1">
                <a:latin typeface="Times New Roman" panose="02020603050405020304" pitchFamily="18" charset="0"/>
                <a:cs typeface="Times New Roman" panose="02020603050405020304" pitchFamily="18" charset="0"/>
              </a:rPr>
              <a:t>tích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biệt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di </a:t>
            </a:r>
            <a:r>
              <a:rPr lang="en-US" sz="1400" i="1" dirty="0" err="1">
                <a:latin typeface="Times New Roman" panose="02020603050405020304" pitchFamily="18" charset="0"/>
                <a:cs typeface="Times New Roman" panose="02020603050405020304" pitchFamily="18" charset="0"/>
              </a:rPr>
              <a:t>sản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hóa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di </a:t>
            </a:r>
            <a:r>
              <a:rPr lang="en-US" sz="1400" i="1" dirty="0" err="1">
                <a:latin typeface="Times New Roman" panose="02020603050405020304" pitchFamily="18" charset="0"/>
                <a:cs typeface="Times New Roman" panose="02020603050405020304" pitchFamily="18" charset="0"/>
              </a:rPr>
              <a:t>sản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hóa</a:t>
            </a:r>
            <a:r>
              <a:rPr lang="en-US" sz="1400" i="1" dirty="0">
                <a:latin typeface="Times New Roman" panose="02020603050405020304" pitchFamily="18" charset="0"/>
                <a:cs typeface="Times New Roman" panose="02020603050405020304" pitchFamily="18" charset="0"/>
              </a:rPr>
              <a:t> phi </a:t>
            </a:r>
            <a:r>
              <a:rPr lang="en-US" sz="1400" i="1" dirty="0" err="1">
                <a:latin typeface="Times New Roman" panose="02020603050405020304" pitchFamily="18" charset="0"/>
                <a:cs typeface="Times New Roman" panose="02020603050405020304" pitchFamily="18" charset="0"/>
              </a:rPr>
              <a:t>vật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biểu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tượng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hóa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khu</a:t>
            </a:r>
            <a:r>
              <a:rPr lang="en-US" sz="1400" i="1" dirty="0">
                <a:latin typeface="Times New Roman" panose="02020603050405020304" pitchFamily="18" charset="0"/>
                <a:cs typeface="Times New Roman" panose="02020603050405020304" pitchFamily="18" charset="0"/>
              </a:rPr>
              <a:t> du </a:t>
            </a:r>
            <a:r>
              <a:rPr lang="en-US" sz="1400" i="1" dirty="0" err="1">
                <a:latin typeface="Times New Roman" panose="02020603050405020304" pitchFamily="18" charset="0"/>
                <a:cs typeface="Times New Roman" panose="02020603050405020304" pitchFamily="18" charset="0"/>
              </a:rPr>
              <a:t>lịch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g)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gọi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Đảng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cơ</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quan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trị</a:t>
            </a:r>
            <a:r>
              <a:rPr lang="en-US" sz="1400" i="1" dirty="0">
                <a:latin typeface="Times New Roman" panose="02020603050405020304" pitchFamily="18" charset="0"/>
                <a:cs typeface="Times New Roman" panose="02020603050405020304" pitchFamily="18" charset="0"/>
              </a:rPr>
              <a:t> - </a:t>
            </a:r>
            <a:r>
              <a:rPr lang="en-US" sz="1400" i="1" dirty="0" err="1">
                <a:latin typeface="Times New Roman" panose="02020603050405020304" pitchFamily="18" charset="0"/>
                <a:cs typeface="Times New Roman" panose="02020603050405020304" pitchFamily="18" charset="0"/>
              </a:rPr>
              <a:t>xã</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hội</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h)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cụm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từ</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về</a:t>
            </a:r>
            <a:r>
              <a:rPr lang="en-US" sz="1400" i="1" dirty="0">
                <a:latin typeface="Times New Roman" panose="02020603050405020304" pitchFamily="18" charset="0"/>
                <a:cs typeface="Times New Roman" panose="02020603050405020304" pitchFamily="18" charset="0"/>
              </a:rPr>
              <a:t> an </a:t>
            </a:r>
            <a:r>
              <a:rPr lang="en-US" sz="1400" i="1" dirty="0" err="1">
                <a:latin typeface="Times New Roman" panose="02020603050405020304" pitchFamily="18" charset="0"/>
                <a:cs typeface="Times New Roman" panose="02020603050405020304" pitchFamily="18" charset="0"/>
              </a:rPr>
              <a:t>ninh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phòng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err="1">
                <a:latin typeface="Times New Roman" panose="02020603050405020304" pitchFamily="18" charset="0"/>
                <a:cs typeface="Times New Roman" panose="02020603050405020304" pitchFamily="18" charset="0"/>
              </a:rPr>
              <a:t>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hóa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hùng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tộc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lãnh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k)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khác</a:t>
            </a:r>
            <a:r>
              <a:rPr lang="en-US" sz="1400" i="1" dirty="0">
                <a:latin typeface="Times New Roman" panose="02020603050405020304" pitchFamily="18" charset="0"/>
                <a:cs typeface="Times New Roman" panose="02020603050405020304" pitchFamily="18" charset="0"/>
              </a:rPr>
              <a:t> do </a:t>
            </a:r>
            <a:r>
              <a:rPr lang="en-US" sz="1400" i="1" dirty="0" err="1">
                <a:latin typeface="Times New Roman" panose="02020603050405020304" pitchFamily="18" charset="0"/>
                <a:cs typeface="Times New Roman" panose="02020603050405020304" pitchFamily="18" charset="0"/>
              </a:rPr>
              <a:t>Thủ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tướng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1506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err="1"/>
              <a:t>Bảo</a:t>
            </a:r>
            <a:r>
              <a:rPr lang="en-US" sz="2000" dirty="0"/>
              <a:t> </a:t>
            </a:r>
            <a:r>
              <a:rPr lang="en-US" sz="2000" dirty="0" err="1"/>
              <a:t>vệ</a:t>
            </a:r>
            <a:r>
              <a:rPr lang="en-US" sz="2000" dirty="0"/>
              <a:t> </a:t>
            </a:r>
            <a:r>
              <a:rPr lang="en-US" sz="2000" dirty="0" err="1"/>
              <a:t>quyền</a:t>
            </a:r>
            <a:r>
              <a:rPr lang="en-US" sz="2000" dirty="0"/>
              <a:t> </a:t>
            </a:r>
            <a:r>
              <a:rPr lang="en-US" sz="2000" dirty="0" err="1"/>
              <a:t>lợi</a:t>
            </a:r>
            <a:r>
              <a:rPr lang="en-US" sz="2000" dirty="0"/>
              <a:t> </a:t>
            </a:r>
            <a:r>
              <a:rPr lang="en-US" sz="2000" dirty="0" err="1"/>
              <a:t>quốc</a:t>
            </a:r>
            <a:r>
              <a:rPr lang="en-US" sz="2000" dirty="0"/>
              <a:t> </a:t>
            </a:r>
            <a:r>
              <a:rPr lang="en-US" sz="2000" dirty="0" err="1"/>
              <a:t>gia</a:t>
            </a:r>
            <a:r>
              <a:rPr lang="en-US" sz="2000" dirty="0"/>
              <a:t> VN </a:t>
            </a:r>
            <a:r>
              <a:rPr lang="en-US" sz="2000" dirty="0" err="1"/>
              <a:t>trong</a:t>
            </a:r>
            <a:r>
              <a:rPr lang="en-US" sz="2000" dirty="0"/>
              <a:t> </a:t>
            </a:r>
            <a:r>
              <a:rPr lang="en-US" sz="2000" dirty="0" err="1"/>
              <a:t>đăng</a:t>
            </a:r>
            <a:r>
              <a:rPr lang="en-US" sz="2000" dirty="0"/>
              <a:t> </a:t>
            </a:r>
            <a:r>
              <a:rPr lang="en-US" sz="2000" dirty="0" err="1"/>
              <a:t>ký</a:t>
            </a:r>
            <a:r>
              <a:rPr lang="en-US" sz="2000" dirty="0"/>
              <a:t>, </a:t>
            </a:r>
            <a:r>
              <a:rPr lang="en-US" sz="2000" dirty="0" err="1"/>
              <a:t>sử</a:t>
            </a:r>
            <a:r>
              <a:rPr lang="en-US" sz="2000" dirty="0"/>
              <a:t> </a:t>
            </a:r>
            <a:r>
              <a:rPr lang="en-US" sz="2000" dirty="0" err="1"/>
              <a:t>dụng</a:t>
            </a:r>
            <a:r>
              <a:rPr lang="en-US" sz="2000" dirty="0"/>
              <a:t> </a:t>
            </a:r>
            <a:r>
              <a:rPr lang="en-US" sz="2000" dirty="0" err="1"/>
              <a:t>tên</a:t>
            </a:r>
            <a:r>
              <a:rPr lang="en-US" sz="2000" dirty="0"/>
              <a:t> </a:t>
            </a:r>
            <a:r>
              <a:rPr lang="en-US" sz="2000" dirty="0" err="1"/>
              <a:t>miền</a:t>
            </a:r>
            <a:r>
              <a:rPr lang="en-US" sz="2000" dirty="0"/>
              <a:t> New </a:t>
            </a:r>
            <a:r>
              <a:rPr lang="en-US" sz="2000" dirty="0" err="1"/>
              <a:t>gTLD</a:t>
            </a:r>
            <a:endParaRPr lang="en-US" sz="2000" dirty="0"/>
          </a:p>
        </p:txBody>
      </p:sp>
      <p:sp>
        <p:nvSpPr>
          <p:cNvPr id="3" name="Rectangle 2"/>
          <p:cNvSpPr/>
          <p:nvPr/>
        </p:nvSpPr>
        <p:spPr>
          <a:xfrm>
            <a:off x="533400" y="666750"/>
            <a:ext cx="8001000" cy="3539430"/>
          </a:xfrm>
          <a:prstGeom prst="rect">
            <a:avLst/>
          </a:prstGeom>
        </p:spPr>
        <p:txBody>
          <a:bodyPr wrap="square">
            <a:spAutoFit/>
          </a:bodyPr>
          <a:lstStyle/>
          <a:p>
            <a:pPr fontAlgn="base"/>
            <a:r>
              <a:rPr lang="en-US" sz="1400" b="1" i="1" dirty="0">
                <a:latin typeface="Times New Roman" panose="02020603050405020304" pitchFamily="18" charset="0"/>
                <a:cs typeface="Times New Roman" panose="02020603050405020304" pitchFamily="18" charset="0"/>
              </a:rPr>
              <a:t>2. </a:t>
            </a:r>
            <a:r>
              <a:rPr lang="en-US" sz="1400" b="1" i="1" dirty="0" err="1">
                <a:latin typeface="Times New Roman" panose="02020603050405020304" pitchFamily="18" charset="0"/>
                <a:cs typeface="Times New Roman" panose="02020603050405020304" pitchFamily="18" charset="0"/>
              </a:rPr>
              <a:t>Trách</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nhiệm</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của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các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bộ</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ngành</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tổ</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chức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của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Đảng</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cơ</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quan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Nhà</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nước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trong</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việc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bảo</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vệ</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quyền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lợi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quốc</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gia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liên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quan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tới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và</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tên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miền</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cấp</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hai</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dưới</a:t>
            </a:r>
            <a:r>
              <a:rPr lang="en-US" sz="1400" b="1" i="1" dirty="0">
                <a:latin typeface="Times New Roman" panose="02020603050405020304" pitchFamily="18" charset="0"/>
                <a:cs typeface="Times New Roman" panose="02020603050405020304" pitchFamily="18" charset="0"/>
              </a:rPr>
              <a:t> New </a:t>
            </a:r>
            <a:r>
              <a:rPr lang="en-US" sz="1400" b="1" i="1" dirty="0" err="1">
                <a:latin typeface="Times New Roman" panose="02020603050405020304" pitchFamily="18" charset="0"/>
                <a:cs typeface="Times New Roman" panose="02020603050405020304" pitchFamily="18" charset="0"/>
              </a:rPr>
              <a:t>gTLD</a:t>
            </a:r>
            <a:r>
              <a:rPr lang="en-US" sz="1400" b="1" i="1" dirty="0">
                <a:latin typeface="Times New Roman" panose="02020603050405020304" pitchFamily="18" charset="0"/>
                <a:cs typeface="Times New Roman" panose="02020603050405020304" pitchFamily="18" charset="0"/>
              </a:rPr>
              <a:t>:</a:t>
            </a:r>
          </a:p>
          <a:p>
            <a:pPr fontAlgn="base"/>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tin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phối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đơn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liên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quan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thẩm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yêu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New </a:t>
            </a:r>
            <a:r>
              <a:rPr lang="en-US" sz="1400" i="1" dirty="0" err="1">
                <a:latin typeface="Times New Roman" panose="02020603050405020304" pitchFamily="18" charset="0"/>
                <a:cs typeface="Times New Roman" panose="02020603050405020304" pitchFamily="18" charset="0"/>
              </a:rPr>
              <a:t>gTLD</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hai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dưới</a:t>
            </a:r>
            <a:r>
              <a:rPr lang="en-US" sz="1400" i="1" dirty="0">
                <a:latin typeface="Times New Roman" panose="02020603050405020304" pitchFamily="18" charset="0"/>
                <a:cs typeface="Times New Roman" panose="02020603050405020304" pitchFamily="18" charset="0"/>
              </a:rPr>
              <a:t> New </a:t>
            </a:r>
            <a:r>
              <a:rPr lang="en-US" sz="1400" i="1" dirty="0" err="1">
                <a:latin typeface="Times New Roman" panose="02020603050405020304" pitchFamily="18" charset="0"/>
                <a:cs typeface="Times New Roman" panose="02020603050405020304" pitchFamily="18" charset="0"/>
              </a:rPr>
              <a:t>gTLD</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đối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tới</a:t>
            </a:r>
            <a:r>
              <a:rPr lang="en-US" sz="1400" i="1" dirty="0">
                <a:latin typeface="Times New Roman" panose="02020603050405020304" pitchFamily="18" charset="0"/>
                <a:cs typeface="Times New Roman" panose="02020603050405020304" pitchFamily="18" charset="0"/>
              </a:rPr>
              <a:t> ICANN </a:t>
            </a:r>
            <a:r>
              <a:rPr lang="en-US" sz="1400" i="1" dirty="0" err="1">
                <a:latin typeface="Times New Roman" panose="02020603050405020304" pitchFamily="18" charset="0"/>
                <a:cs typeface="Times New Roman" panose="02020603050405020304" pitchFamily="18" charset="0"/>
              </a:rPr>
              <a:t>hoặc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tế</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trong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trường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xâm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phạm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ích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tiêu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1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p>
            <a:pPr fontAlgn="base"/>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Đảng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cơ</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quan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trách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nhiệm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phối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tin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đơn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liên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quan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Lập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Mục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dõi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thuộc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lĩnh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đơn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tiêu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1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đề</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xuất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kinh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nguyên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tắc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quả</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sách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tham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thẩm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yêu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New </a:t>
            </a:r>
            <a:r>
              <a:rPr lang="en-US" sz="1400" i="1" dirty="0" err="1">
                <a:latin typeface="Times New Roman" panose="02020603050405020304" pitchFamily="18" charset="0"/>
                <a:cs typeface="Times New Roman" panose="02020603050405020304" pitchFamily="18" charset="0"/>
              </a:rPr>
              <a:t>gTLD</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hai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dưới</a:t>
            </a:r>
            <a:r>
              <a:rPr lang="en-US" sz="1400" i="1" dirty="0">
                <a:latin typeface="Times New Roman" panose="02020603050405020304" pitchFamily="18" charset="0"/>
                <a:cs typeface="Times New Roman" panose="02020603050405020304" pitchFamily="18" charset="0"/>
              </a:rPr>
              <a:t> New </a:t>
            </a:r>
            <a:r>
              <a:rPr lang="en-US" sz="1400" i="1" dirty="0" err="1">
                <a:latin typeface="Times New Roman" panose="02020603050405020304" pitchFamily="18" charset="0"/>
                <a:cs typeface="Times New Roman" panose="02020603050405020304" pitchFamily="18" charset="0"/>
              </a:rPr>
              <a:t>gTLD</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yêu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tin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p>
            <a:r>
              <a:rPr lang="en-US" sz="1400" i="1" dirty="0">
                <a:latin typeface="Times New Roman" panose="02020603050405020304" pitchFamily="18" charset="0"/>
                <a:cs typeface="Times New Roman" panose="02020603050405020304" pitchFamily="18" charset="0"/>
              </a:rPr>
              <a:t>c)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thẩm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bố</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nguồn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kinh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hoạt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động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2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6851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3" name="Content Placeholder 1"/>
          <p:cNvGraphicFramePr>
            <a:graphicFrameLocks/>
          </p:cNvGraphicFramePr>
          <p:nvPr>
            <p:extLst>
              <p:ext uri="{D42A27DB-BD31-4B8C-83A1-F6EECF244321}">
                <p14:modId xmlns:p14="http://schemas.microsoft.com/office/powerpoint/2010/main" val="383321219"/>
              </p:ext>
            </p:extLst>
          </p:nvPr>
        </p:nvGraphicFramePr>
        <p:xfrm>
          <a:off x="578224" y="806824"/>
          <a:ext cx="7803776" cy="3455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5543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381000" y="1352550"/>
            <a:ext cx="7924800" cy="2062103"/>
          </a:xfrm>
          <a:prstGeom prst="rect">
            <a:avLst/>
          </a:prstGeom>
        </p:spPr>
        <p:txBody>
          <a:bodyPr wrap="square">
            <a:spAutoFit/>
          </a:bodyPr>
          <a:lstStyle/>
          <a:p>
            <a:pPr marL="285750" indent="-285750" algn="just" fontAlgn="base">
              <a:buFont typeface="Wingdings" panose="05000000000000000000" pitchFamily="2" charset="2"/>
              <a:buChar char="Ø"/>
            </a:pPr>
            <a:r>
              <a:rPr lang="vi-VN" sz="1600" dirty="0" smtClean="0">
                <a:latin typeface="Times New Roman" panose="02020603050405020304" pitchFamily="18" charset="0"/>
                <a:cs typeface="Times New Roman" panose="02020603050405020304" pitchFamily="18" charset="0"/>
              </a:rPr>
              <a:t>Nghị </a:t>
            </a:r>
            <a:r>
              <a:rPr lang="vi-VN" sz="1600" dirty="0">
                <a:latin typeface="Times New Roman" panose="02020603050405020304" pitchFamily="18" charset="0"/>
                <a:cs typeface="Times New Roman" panose="02020603050405020304" pitchFamily="18" charset="0"/>
              </a:rPr>
              <a:t>định </a:t>
            </a:r>
            <a:r>
              <a:rPr lang="en-US" sz="1600" dirty="0">
                <a:latin typeface="Times New Roman" panose="02020603050405020304" pitchFamily="18" charset="0"/>
                <a:cs typeface="Times New Roman" panose="02020603050405020304" pitchFamily="18" charset="0"/>
              </a:rPr>
              <a:t>27/2018/NĐ-CP </a:t>
            </a:r>
            <a:r>
              <a:rPr lang="en-US" sz="1600" dirty="0" err="1" smtClean="0">
                <a:latin typeface="Times New Roman" panose="02020603050405020304" pitchFamily="18" charset="0"/>
                <a:cs typeface="Times New Roman" panose="02020603050405020304" pitchFamily="18" charset="0"/>
              </a:rPr>
              <a:t>quy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những</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nội</a:t>
            </a:r>
            <a:r>
              <a:rPr lang="en-US" sz="1600" dirty="0">
                <a:latin typeface="Times New Roman" panose="02020603050405020304" pitchFamily="18" charset="0"/>
                <a:cs typeface="Times New Roman" panose="02020603050405020304" pitchFamily="18" charset="0"/>
              </a:rPr>
              <a:t> dung </a:t>
            </a:r>
            <a:r>
              <a:rPr lang="en-US" sz="1600" dirty="0" err="1">
                <a:latin typeface="Times New Roman" panose="02020603050405020304" pitchFamily="18" charset="0"/>
                <a:cs typeface="Times New Roman" panose="02020603050405020304" pitchFamily="18" charset="0"/>
              </a:rPr>
              <a:t>liên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quan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đến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điều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kiện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thủ</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tục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hành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chính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về</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kinh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doanh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dịch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vụ</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duy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trì</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“.VN”; </a:t>
            </a:r>
            <a:r>
              <a:rPr lang="en-US" sz="1600" dirty="0" err="1" smtClean="0">
                <a:latin typeface="Times New Roman" panose="02020603050405020304" pitchFamily="18" charset="0"/>
                <a:cs typeface="Times New Roman" panose="02020603050405020304" pitchFamily="18" charset="0"/>
              </a:rPr>
              <a:t>báo</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hoạt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động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cấp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dịch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vụ</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trì</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quốc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tế</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Việt</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Nam (</a:t>
            </a:r>
            <a:r>
              <a:rPr lang="en-US" sz="1600" dirty="0" err="1" smtClean="0">
                <a:latin typeface="Times New Roman" panose="02020603050405020304" pitchFamily="18" charset="0"/>
                <a:cs typeface="Times New Roman" panose="02020603050405020304" pitchFamily="18" charset="0"/>
              </a:rPr>
              <a:t>trước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đây</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tư</a:t>
            </a:r>
            <a:r>
              <a:rPr lang="en-US" sz="1600" dirty="0">
                <a:latin typeface="Times New Roman" panose="02020603050405020304" pitchFamily="18" charset="0"/>
                <a:cs typeface="Times New Roman" panose="02020603050405020304" pitchFamily="18" charset="0"/>
              </a:rPr>
              <a:t> 24/2015/TT-BTTTT </a:t>
            </a:r>
            <a:r>
              <a:rPr lang="en-US" sz="1600" dirty="0" err="1">
                <a:latin typeface="Times New Roman" panose="02020603050405020304" pitchFamily="18" charset="0"/>
                <a:cs typeface="Times New Roman" panose="02020603050405020304" pitchFamily="18" charset="0"/>
              </a:rPr>
              <a:t>ngày</a:t>
            </a:r>
            <a:r>
              <a:rPr lang="en-US" sz="1600" dirty="0">
                <a:latin typeface="Times New Roman" panose="02020603050405020304" pitchFamily="18" charset="0"/>
                <a:cs typeface="Times New Roman" panose="02020603050405020304" pitchFamily="18" charset="0"/>
              </a:rPr>
              <a:t> 18/8/2015 </a:t>
            </a:r>
            <a:r>
              <a:rPr lang="en-US" sz="1600" dirty="0" err="1">
                <a:latin typeface="Times New Roman" panose="02020603050405020304" pitchFamily="18" charset="0"/>
                <a:cs typeface="Times New Roman" panose="02020603050405020304" pitchFamily="18" charset="0"/>
              </a:rPr>
              <a:t>của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Bộ</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trưởng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Bộ</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TT&amp;TT); </a:t>
            </a:r>
            <a:r>
              <a:rPr lang="en-US" sz="1600" dirty="0" err="1">
                <a:latin typeface="Times New Roman" panose="02020603050405020304" pitchFamily="18" charset="0"/>
                <a:cs typeface="Times New Roman" panose="02020603050405020304" pitchFamily="18" charset="0"/>
              </a:rPr>
              <a:t>đồng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thời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bãi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bỏ</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nội</a:t>
            </a:r>
            <a:r>
              <a:rPr lang="en-US" sz="1600" dirty="0">
                <a:latin typeface="Times New Roman" panose="02020603050405020304" pitchFamily="18" charset="0"/>
                <a:cs typeface="Times New Roman" panose="02020603050405020304" pitchFamily="18" charset="0"/>
              </a:rPr>
              <a:t> dung </a:t>
            </a:r>
            <a:r>
              <a:rPr lang="en-US" sz="1600" dirty="0" err="1">
                <a:latin typeface="Times New Roman" panose="02020603050405020304" pitchFamily="18" charset="0"/>
                <a:cs typeface="Times New Roman" panose="02020603050405020304" pitchFamily="18" charset="0"/>
              </a:rPr>
              <a:t>quy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về</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điều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kiện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đầu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tư</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kinh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doanh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tư</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24/2015/TT-BTTTT </a:t>
            </a:r>
            <a:r>
              <a:rPr lang="en-US" sz="1600" dirty="0" err="1" smtClean="0">
                <a:latin typeface="Times New Roman" panose="02020603050405020304" pitchFamily="18" charset="0"/>
                <a:cs typeface="Times New Roman" panose="02020603050405020304" pitchFamily="18" charset="0"/>
              </a:rPr>
              <a:t>để</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đảm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bảo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sự</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đồng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bộ</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đầy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đủ</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nhất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quán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với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của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Luật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Đầu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tư</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Luật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Doanh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nghiệp</a:t>
            </a: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algn="just" fontAlgn="base"/>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988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914400" y="590550"/>
            <a:ext cx="7848600" cy="3477875"/>
          </a:xfrm>
          <a:prstGeom prst="rect">
            <a:avLst/>
          </a:prstGeom>
        </p:spPr>
        <p:txBody>
          <a:bodyPr wrap="square">
            <a:spAutoFit/>
          </a:bodyPr>
          <a:lstStyle/>
          <a:p>
            <a:r>
              <a:rPr lang="en-US" sz="1400" b="1" dirty="0" smtClean="0">
                <a:latin typeface="Times New Roman" panose="02020603050405020304" pitchFamily="18" charset="0"/>
                <a:cs typeface="Times New Roman" panose="02020603050405020304" pitchFamily="18" charset="0"/>
              </a:rPr>
              <a:t>5. </a:t>
            </a:r>
            <a:r>
              <a:rPr lang="en-US" sz="1400" b="1" dirty="0" err="1">
                <a:latin typeface="Times New Roman" panose="02020603050405020304" pitchFamily="18" charset="0"/>
                <a:cs typeface="Times New Roman" panose="02020603050405020304" pitchFamily="18" charset="0"/>
              </a:rPr>
              <a:t>Sửa</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đổi</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bổ</a:t>
            </a:r>
            <a:r>
              <a:rPr lang="en-US" sz="1400" b="1" dirty="0">
                <a:latin typeface="Times New Roman" panose="02020603050405020304" pitchFamily="18" charset="0"/>
                <a:cs typeface="Times New Roman" panose="02020603050405020304" pitchFamily="18" charset="0"/>
              </a:rPr>
              <a:t> sung </a:t>
            </a:r>
            <a:r>
              <a:rPr lang="en-US" sz="1400" b="1" dirty="0" err="1">
                <a:latin typeface="Times New Roman" panose="02020603050405020304" pitchFamily="18" charset="0"/>
                <a:cs typeface="Times New Roman" panose="02020603050405020304" pitchFamily="18" charset="0"/>
              </a:rPr>
              <a:t>Điều</a:t>
            </a:r>
            <a:r>
              <a:rPr lang="en-US" sz="1400" b="1" dirty="0">
                <a:latin typeface="Times New Roman" panose="02020603050405020304" pitchFamily="18" charset="0"/>
                <a:cs typeface="Times New Roman" panose="02020603050405020304" pitchFamily="18" charset="0"/>
              </a:rPr>
              <a:t> 14 </a:t>
            </a:r>
            <a:r>
              <a:rPr lang="en-US" sz="1400" b="1" dirty="0" err="1">
                <a:latin typeface="Times New Roman" panose="02020603050405020304" pitchFamily="18" charset="0"/>
                <a:cs typeface="Times New Roman" panose="02020603050405020304" pitchFamily="18" charset="0"/>
              </a:rPr>
              <a:t>như</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sau</a:t>
            </a:r>
            <a:r>
              <a:rPr lang="en-US" sz="1400" b="1" dirty="0" smtClean="0">
                <a:latin typeface="Times New Roman" panose="02020603050405020304" pitchFamily="18" charset="0"/>
                <a:cs typeface="Times New Roman" panose="02020603050405020304" pitchFamily="18" charset="0"/>
              </a:rPr>
              <a:t>:</a:t>
            </a:r>
            <a:endParaRPr lang="vi-VN" sz="1400" i="1" dirty="0">
              <a:latin typeface="Times New Roman" panose="02020603050405020304" pitchFamily="18" charset="0"/>
              <a:cs typeface="Times New Roman" panose="02020603050405020304" pitchFamily="18" charset="0"/>
            </a:endParaRPr>
          </a:p>
          <a:p>
            <a:pPr algn="just">
              <a:spcBef>
                <a:spcPts val="600"/>
              </a:spcBef>
            </a:pPr>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Sửa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đổi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bổ</a:t>
            </a:r>
            <a:r>
              <a:rPr lang="en-US" sz="1400" i="1" dirty="0">
                <a:latin typeface="Times New Roman" panose="02020603050405020304" pitchFamily="18" charset="0"/>
                <a:cs typeface="Times New Roman" panose="02020603050405020304" pitchFamily="18" charset="0"/>
              </a:rPr>
              <a:t> sung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1 </a:t>
            </a:r>
            <a:r>
              <a:rPr lang="en-US" sz="1400" i="1" dirty="0" err="1">
                <a:latin typeface="Times New Roman" panose="02020603050405020304" pitchFamily="18" charset="0"/>
                <a:cs typeface="Times New Roman" panose="02020603050405020304" pitchFamily="18" charset="0"/>
              </a:rPr>
              <a:t>như</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sau</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“1.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gồm</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lập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tuân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về</a:t>
            </a:r>
            <a:r>
              <a:rPr lang="en-US" sz="1400" i="1" dirty="0">
                <a:latin typeface="Times New Roman" panose="02020603050405020304" pitchFamily="18" charset="0"/>
                <a:cs typeface="Times New Roman" panose="02020603050405020304" pitchFamily="18" charset="0"/>
              </a:rPr>
              <a:t> Internet,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tuân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đồng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tế</a:t>
            </a:r>
            <a:r>
              <a:rPr lang="en-US" sz="1400" i="1" dirty="0">
                <a:latin typeface="Times New Roman" panose="02020603050405020304" pitchFamily="18" charset="0"/>
                <a:cs typeface="Times New Roman" panose="02020603050405020304" pitchFamily="18" charset="0"/>
              </a:rPr>
              <a:t> - ICANN: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tuân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tuân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về</a:t>
            </a:r>
            <a:r>
              <a:rPr lang="en-US" sz="1400" i="1" dirty="0">
                <a:latin typeface="Times New Roman" panose="02020603050405020304" pitchFamily="18" charset="0"/>
                <a:cs typeface="Times New Roman" panose="02020603050405020304" pitchFamily="18" charset="0"/>
              </a:rPr>
              <a:t> Internet</a:t>
            </a:r>
            <a:r>
              <a:rPr lang="en-US" sz="1400" i="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a:p>
            <a:pPr lvl="0"/>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265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914400" y="590551"/>
            <a:ext cx="7848600" cy="3708708"/>
          </a:xfrm>
          <a:prstGeom prst="rect">
            <a:avLst/>
          </a:prstGeom>
        </p:spPr>
        <p:txBody>
          <a:bodyPr wrap="square">
            <a:spAutoFit/>
          </a:bodyPr>
          <a:lstStyle/>
          <a:p>
            <a:r>
              <a:rPr lang="en-US" sz="1400" i="1" dirty="0" smtClean="0">
                <a:latin typeface="Times New Roman" panose="02020603050405020304" pitchFamily="18" charset="0"/>
                <a:cs typeface="Times New Roman" panose="02020603050405020304" pitchFamily="18" charset="0"/>
              </a:rPr>
              <a:t>b</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Bổ</a:t>
            </a:r>
            <a:r>
              <a:rPr lang="en-US" sz="1400" i="1" dirty="0">
                <a:latin typeface="Times New Roman" panose="02020603050405020304" pitchFamily="18" charset="0"/>
                <a:cs typeface="Times New Roman" panose="02020603050405020304" pitchFamily="18" charset="0"/>
              </a:rPr>
              <a:t> sung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4,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5,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6,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7 </a:t>
            </a:r>
            <a:r>
              <a:rPr lang="en-US" sz="1400" i="1" dirty="0" err="1">
                <a:latin typeface="Times New Roman" panose="02020603050405020304" pitchFamily="18" charset="0"/>
                <a:cs typeface="Times New Roman" panose="02020603050405020304" pitchFamily="18" charset="0"/>
              </a:rPr>
              <a:t>như</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sau</a:t>
            </a:r>
            <a:r>
              <a:rPr lang="en-US" sz="1400" i="1" dirty="0">
                <a:latin typeface="Times New Roman" panose="02020603050405020304" pitchFamily="18" charset="0"/>
                <a:cs typeface="Times New Roman" panose="02020603050405020304" pitchFamily="18" charset="0"/>
              </a:rPr>
              <a:t>:</a:t>
            </a:r>
          </a:p>
          <a:p>
            <a:pPr>
              <a:spcBef>
                <a:spcPts val="600"/>
              </a:spcBef>
            </a:pPr>
            <a:r>
              <a:rPr lang="en-US" sz="1400" i="1" dirty="0">
                <a:latin typeface="Times New Roman" panose="02020603050405020304" pitchFamily="18" charset="0"/>
                <a:cs typeface="Times New Roman" panose="02020603050405020304" pitchFamily="18" charset="0"/>
              </a:rPr>
              <a:t>“4.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gửi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hồ</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sơ</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đề</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tin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(Trung </a:t>
            </a:r>
            <a:r>
              <a:rPr lang="en-US" sz="1400" i="1" dirty="0" err="1">
                <a:latin typeface="Times New Roman" panose="02020603050405020304" pitchFamily="18" charset="0"/>
                <a:cs typeface="Times New Roman" panose="02020603050405020304" pitchFamily="18" charset="0"/>
              </a:rPr>
              <a:t>tâm</a:t>
            </a:r>
            <a:r>
              <a:rPr lang="en-US" sz="1400" i="1" dirty="0">
                <a:latin typeface="Times New Roman" panose="02020603050405020304" pitchFamily="18" charset="0"/>
                <a:cs typeface="Times New Roman" panose="02020603050405020304" pitchFamily="18" charset="0"/>
              </a:rPr>
              <a:t> Internet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Hồ</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sơ</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gồm</a:t>
            </a:r>
            <a:r>
              <a:rPr lang="en-US" sz="1400" i="1" dirty="0">
                <a:latin typeface="Times New Roman" panose="02020603050405020304" pitchFamily="18" charset="0"/>
                <a:cs typeface="Times New Roman" panose="02020603050405020304" pitchFamily="18" charset="0"/>
              </a:rPr>
              <a:t>:</a:t>
            </a:r>
          </a:p>
          <a:p>
            <a:pPr>
              <a:spcBef>
                <a:spcPts val="600"/>
              </a:spcBef>
            </a:pPr>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Đơn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đề</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Mẫu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số</a:t>
            </a:r>
            <a:r>
              <a:rPr lang="en-US" sz="1400" i="1" dirty="0">
                <a:latin typeface="Times New Roman" panose="02020603050405020304" pitchFamily="18" charset="0"/>
                <a:cs typeface="Times New Roman" panose="02020603050405020304" pitchFamily="18" charset="0"/>
              </a:rPr>
              <a:t> 01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lục</a:t>
            </a:r>
            <a:r>
              <a:rPr lang="en-US" sz="1400" i="1" dirty="0">
                <a:latin typeface="Times New Roman" panose="02020603050405020304" pitchFamily="18" charset="0"/>
                <a:cs typeface="Times New Roman" panose="02020603050405020304" pitchFamily="18" charset="0"/>
              </a:rPr>
              <a:t> I ban </a:t>
            </a:r>
            <a:r>
              <a:rPr lang="en-US" sz="1400" i="1" dirty="0" err="1">
                <a:latin typeface="Times New Roman" panose="02020603050405020304" pitchFamily="18" charset="0"/>
                <a:cs typeface="Times New Roman" panose="02020603050405020304" pitchFamily="18" charset="0"/>
              </a:rPr>
              <a:t>hành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kèm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a:t>
            </a:r>
          </a:p>
          <a:p>
            <a:pPr>
              <a:spcBef>
                <a:spcPts val="600"/>
              </a:spcBef>
            </a:pPr>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gồm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từ</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đối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chiếu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Giấy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nhận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Giấy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nhận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giấy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phép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tương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đương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lệ</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ngày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có</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hiệu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tư</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số</a:t>
            </a:r>
            <a:r>
              <a:rPr lang="en-US" sz="1400" i="1" dirty="0">
                <a:latin typeface="Times New Roman" panose="02020603050405020304" pitchFamily="18" charset="0"/>
                <a:cs typeface="Times New Roman" panose="02020603050405020304" pitchFamily="18" charset="0"/>
              </a:rPr>
              <a:t> 67/2014/QH13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số</a:t>
            </a:r>
            <a:r>
              <a:rPr lang="en-US" sz="1400" i="1" dirty="0">
                <a:latin typeface="Times New Roman" panose="02020603050405020304" pitchFamily="18" charset="0"/>
                <a:cs typeface="Times New Roman" panose="02020603050405020304" pitchFamily="18" charset="0"/>
              </a:rPr>
              <a:t> 68/2014/QH13);</a:t>
            </a:r>
          </a:p>
          <a:p>
            <a:pPr>
              <a:spcBef>
                <a:spcPts val="600"/>
              </a:spcBef>
            </a:pPr>
            <a:r>
              <a:rPr lang="en-US" sz="1400" i="1" dirty="0">
                <a:latin typeface="Times New Roman" panose="02020603050405020304" pitchFamily="18" charset="0"/>
                <a:cs typeface="Times New Roman" panose="02020603050405020304" pitchFamily="18" charset="0"/>
              </a:rPr>
              <a:t>c) </a:t>
            </a:r>
            <a:r>
              <a:rPr lang="en-US" sz="1400" i="1" dirty="0" err="1">
                <a:latin typeface="Times New Roman" panose="02020603050405020304" pitchFamily="18" charset="0"/>
                <a:cs typeface="Times New Roman" panose="02020603050405020304" pitchFamily="18" charset="0"/>
              </a:rPr>
              <a:t>Bản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đồng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thức</a:t>
            </a:r>
            <a:r>
              <a:rPr lang="en-US" sz="1400" i="1" dirty="0">
                <a:latin typeface="Times New Roman" panose="02020603050405020304" pitchFamily="18" charset="0"/>
                <a:cs typeface="Times New Roman" panose="02020603050405020304" pitchFamily="18" charset="0"/>
              </a:rPr>
              <a:t> (Accredited Registrar)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quốc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tế</a:t>
            </a:r>
            <a:r>
              <a:rPr lang="en-US" sz="1400" i="1" dirty="0">
                <a:latin typeface="Times New Roman" panose="02020603050405020304" pitchFamily="18" charset="0"/>
                <a:cs typeface="Times New Roman" panose="02020603050405020304" pitchFamily="18" charset="0"/>
              </a:rPr>
              <a:t> - ICANN (</a:t>
            </a:r>
            <a:r>
              <a:rPr lang="en-US" sz="1400" i="1" dirty="0" err="1">
                <a:latin typeface="Times New Roman" panose="02020603050405020304" pitchFamily="18" charset="0"/>
                <a:cs typeface="Times New Roman" panose="02020603050405020304" pitchFamily="18" charset="0"/>
              </a:rPr>
              <a:t>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trong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trường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chức</a:t>
            </a:r>
            <a:r>
              <a:rPr lang="en-US" sz="1400" i="1" dirty="0">
                <a:latin typeface="Times New Roman" panose="02020603050405020304" pitchFamily="18" charset="0"/>
                <a:cs typeface="Times New Roman" panose="02020603050405020304" pitchFamily="18" charset="0"/>
              </a:rPr>
              <a:t> ở </a:t>
            </a:r>
            <a:r>
              <a:rPr lang="en-US" sz="1400" i="1" dirty="0" err="1">
                <a:latin typeface="Times New Roman" panose="02020603050405020304" pitchFamily="18" charset="0"/>
                <a:cs typeface="Times New Roman" panose="02020603050405020304" pitchFamily="18" charset="0"/>
              </a:rPr>
              <a:t>nước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ngoài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đồng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thức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ICANN);</a:t>
            </a:r>
          </a:p>
          <a:p>
            <a:pPr>
              <a:spcBef>
                <a:spcPts val="600"/>
              </a:spcBef>
            </a:pPr>
            <a:r>
              <a:rPr lang="en-US" sz="1400" i="1" dirty="0">
                <a:latin typeface="Times New Roman" panose="02020603050405020304" pitchFamily="18" charset="0"/>
                <a:cs typeface="Times New Roman" panose="02020603050405020304" pitchFamily="18" charset="0"/>
              </a:rPr>
              <a:t>d) </a:t>
            </a:r>
            <a:r>
              <a:rPr lang="en-US" sz="1400" i="1" dirty="0" err="1">
                <a:latin typeface="Times New Roman" panose="02020603050405020304" pitchFamily="18" charset="0"/>
                <a:cs typeface="Times New Roman" panose="02020603050405020304" pitchFamily="18" charset="0"/>
              </a:rPr>
              <a:t>Kế</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hoạch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triển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khai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nhân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sự</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kỹ</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thuật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đảm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lực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phù</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mô</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hoạt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động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a:t>
            </a:r>
            <a:endParaRPr lang="vi-VN"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5878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1"/>
          <p:cNvGraphicFramePr>
            <a:graphicFrameLocks/>
          </p:cNvGraphicFramePr>
          <p:nvPr>
            <p:extLst>
              <p:ext uri="{D42A27DB-BD31-4B8C-83A1-F6EECF244321}">
                <p14:modId xmlns:p14="http://schemas.microsoft.com/office/powerpoint/2010/main" val="3813373069"/>
              </p:ext>
            </p:extLst>
          </p:nvPr>
        </p:nvGraphicFramePr>
        <p:xfrm>
          <a:off x="578224" y="806824"/>
          <a:ext cx="8027894" cy="3455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ubtitle 2"/>
          <p:cNvSpPr txBox="1">
            <a:spLocks/>
          </p:cNvSpPr>
          <p:nvPr/>
        </p:nvSpPr>
        <p:spPr>
          <a:xfrm>
            <a:off x="228600" y="57150"/>
            <a:ext cx="6400800" cy="457200"/>
          </a:xfrm>
          <a:prstGeom prst="rect">
            <a:avLst/>
          </a:prstGeom>
        </p:spPr>
        <p:txBody>
          <a:bodyPr vert="horz" lIns="91438" tIns="45719" rIns="91438" bIns="45719" rtlCol="0">
            <a:noAutofit/>
          </a:bodyPr>
          <a:lstStyle/>
          <a:p>
            <a:pPr marL="342892" indent="-342892" defTabSz="914378">
              <a:spcBef>
                <a:spcPct val="20000"/>
              </a:spcBef>
              <a:defRPr/>
            </a:pPr>
            <a:r>
              <a:rPr lang="en-US" sz="2400" b="1" dirty="0" err="1" smtClean="0">
                <a:solidFill>
                  <a:prstClr val="white"/>
                </a:solidFill>
                <a:latin typeface="Times New Roman" pitchFamily="18" charset="0"/>
                <a:cs typeface="Times New Roman" pitchFamily="18" charset="0"/>
              </a:rPr>
              <a:t>Nội</a:t>
            </a:r>
            <a:r>
              <a:rPr lang="en-US" sz="2400" b="1" dirty="0" smtClean="0">
                <a:solidFill>
                  <a:prstClr val="white"/>
                </a:solidFill>
                <a:latin typeface="Times New Roman" pitchFamily="18" charset="0"/>
                <a:cs typeface="Times New Roman" pitchFamily="18" charset="0"/>
              </a:rPr>
              <a:t> dung</a:t>
            </a:r>
            <a:endParaRPr lang="en-US" sz="2400" b="1" dirty="0">
              <a:solidFill>
                <a:prstClr val="white"/>
              </a:solidFill>
              <a:latin typeface="Times New Roman" pitchFamily="18" charset="0"/>
              <a:cs typeface="Times New Roman" pitchFamily="18" charset="0"/>
            </a:endParaRPr>
          </a:p>
        </p:txBody>
      </p:sp>
    </p:spTree>
    <p:extLst>
      <p:ext uri="{BB962C8B-B14F-4D97-AF65-F5344CB8AC3E}">
        <p14:creationId xmlns:p14="http://schemas.microsoft.com/office/powerpoint/2010/main" val="8728659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821924" y="971550"/>
            <a:ext cx="7848600" cy="3216265"/>
          </a:xfrm>
          <a:prstGeom prst="rect">
            <a:avLst/>
          </a:prstGeom>
        </p:spPr>
        <p:txBody>
          <a:bodyPr wrap="square">
            <a:spAutoFit/>
          </a:bodyPr>
          <a:lstStyle/>
          <a:p>
            <a:pPr algn="just">
              <a:spcBef>
                <a:spcPts val="600"/>
              </a:spcBef>
            </a:pPr>
            <a:r>
              <a:rPr lang="en-US" sz="1400" i="1" dirty="0">
                <a:latin typeface="Times New Roman" panose="02020603050405020304" pitchFamily="18" charset="0"/>
                <a:cs typeface="Times New Roman" panose="02020603050405020304" pitchFamily="18" charset="0"/>
              </a:rPr>
              <a:t>5. </a:t>
            </a:r>
            <a:r>
              <a:rPr lang="en-US" sz="1400" i="1" dirty="0" err="1">
                <a:latin typeface="Times New Roman" panose="02020603050405020304" pitchFamily="18" charset="0"/>
                <a:cs typeface="Times New Roman" panose="02020603050405020304" pitchFamily="18" charset="0"/>
              </a:rPr>
              <a:t>Bộ</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tin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thông</a:t>
            </a:r>
            <a:r>
              <a:rPr lang="en-US" sz="1400" i="1" dirty="0">
                <a:latin typeface="Times New Roman" panose="02020603050405020304" pitchFamily="18" charset="0"/>
                <a:cs typeface="Times New Roman" panose="02020603050405020304" pitchFamily="18" charset="0"/>
              </a:rPr>
              <a:t> (Trung </a:t>
            </a:r>
            <a:r>
              <a:rPr lang="en-US" sz="1400" i="1" dirty="0" err="1">
                <a:latin typeface="Times New Roman" panose="02020603050405020304" pitchFamily="18" charset="0"/>
                <a:cs typeface="Times New Roman" panose="02020603050405020304" pitchFamily="18" charset="0"/>
              </a:rPr>
              <a:t>tâm</a:t>
            </a:r>
            <a:r>
              <a:rPr lang="en-US" sz="1400" i="1" dirty="0">
                <a:latin typeface="Times New Roman" panose="02020603050405020304" pitchFamily="18" charset="0"/>
                <a:cs typeface="Times New Roman" panose="02020603050405020304" pitchFamily="18" charset="0"/>
              </a:rPr>
              <a:t> Internet </a:t>
            </a:r>
            <a:r>
              <a:rPr lang="en-US" sz="1400" i="1" dirty="0" err="1">
                <a:latin typeface="Times New Roman" panose="02020603050405020304" pitchFamily="18" charset="0"/>
                <a:cs typeface="Times New Roman" panose="02020603050405020304" pitchFamily="18" charset="0"/>
              </a:rPr>
              <a:t>Việt</a:t>
            </a:r>
            <a:r>
              <a:rPr lang="en-US" sz="1400" i="1" dirty="0">
                <a:latin typeface="Times New Roman" panose="02020603050405020304" pitchFamily="18" charset="0"/>
                <a:cs typeface="Times New Roman" panose="02020603050405020304" pitchFamily="18" charset="0"/>
              </a:rPr>
              <a:t> Nam) </a:t>
            </a:r>
            <a:r>
              <a:rPr lang="en-US" sz="1400" i="1" dirty="0" err="1">
                <a:latin typeface="Times New Roman" panose="02020603050405020304" pitchFamily="18" charset="0"/>
                <a:cs typeface="Times New Roman" panose="02020603050405020304" pitchFamily="18" charset="0"/>
              </a:rPr>
              <a:t>xem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xét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thỏa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thuận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đồng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doanh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nghiệp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cơ</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sở</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tiêu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sau</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a) Nhu </a:t>
            </a:r>
            <a:r>
              <a:rPr lang="en-US" sz="1400" i="1" dirty="0" err="1">
                <a:latin typeface="Times New Roman" panose="02020603050405020304" pitchFamily="18" charset="0"/>
                <a:cs typeface="Times New Roman" panose="02020603050405020304" pitchFamily="18" charset="0"/>
              </a:rPr>
              <a:t>cầu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Phù</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hoạch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tài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nguyên</a:t>
            </a:r>
            <a:r>
              <a:rPr lang="en-US" sz="1400" i="1" dirty="0">
                <a:latin typeface="Times New Roman" panose="02020603050405020304" pitchFamily="18" charset="0"/>
                <a:cs typeface="Times New Roman" panose="02020603050405020304" pitchFamily="18" charset="0"/>
              </a:rPr>
              <a:t> Internet;</a:t>
            </a:r>
          </a:p>
          <a:p>
            <a:pPr algn="just">
              <a:spcBef>
                <a:spcPts val="600"/>
              </a:spcBef>
            </a:pPr>
            <a:r>
              <a:rPr lang="en-US" sz="1400" i="1" dirty="0">
                <a:latin typeface="Times New Roman" panose="02020603050405020304" pitchFamily="18" charset="0"/>
                <a:cs typeface="Times New Roman" panose="02020603050405020304" pitchFamily="18" charset="0"/>
              </a:rPr>
              <a:t>c) </a:t>
            </a:r>
            <a:r>
              <a:rPr lang="en-US" sz="1400" i="1" dirty="0" err="1">
                <a:latin typeface="Times New Roman" panose="02020603050405020304" pitchFamily="18" charset="0"/>
                <a:cs typeface="Times New Roman" panose="02020603050405020304" pitchFamily="18" charset="0"/>
              </a:rPr>
              <a:t>Đáp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kiện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2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6.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đồng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Khoản</a:t>
            </a:r>
            <a:r>
              <a:rPr lang="en-US" sz="1400" i="1" dirty="0">
                <a:latin typeface="Times New Roman" panose="02020603050405020304" pitchFamily="18" charset="0"/>
                <a:cs typeface="Times New Roman" panose="02020603050405020304" pitchFamily="18" charset="0"/>
              </a:rPr>
              <a:t> 5 </a:t>
            </a:r>
            <a:r>
              <a:rPr lang="en-US" sz="1400" i="1" dirty="0" err="1">
                <a:latin typeface="Times New Roman" panose="02020603050405020304" pitchFamily="18" charset="0"/>
                <a:cs typeface="Times New Roman" panose="02020603050405020304" pitchFamily="18" charset="0"/>
              </a:rPr>
              <a:t>Điều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đảm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đầy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nội</a:t>
            </a:r>
            <a:r>
              <a:rPr lang="en-US" sz="1400" i="1" dirty="0">
                <a:latin typeface="Times New Roman" panose="02020603050405020304" pitchFamily="18" charset="0"/>
                <a:cs typeface="Times New Roman" panose="02020603050405020304" pitchFamily="18" charset="0"/>
              </a:rPr>
              <a:t> dung </a:t>
            </a:r>
            <a:r>
              <a:rPr lang="en-US" sz="1400" i="1" dirty="0" err="1">
                <a:latin typeface="Times New Roman" panose="02020603050405020304" pitchFamily="18" charset="0"/>
                <a:cs typeface="Times New Roman" panose="02020603050405020304" pitchFamily="18" charset="0"/>
              </a:rPr>
              <a:t>quy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Mẫu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số</a:t>
            </a:r>
            <a:r>
              <a:rPr lang="en-US" sz="1400" i="1" dirty="0">
                <a:latin typeface="Times New Roman" panose="02020603050405020304" pitchFamily="18" charset="0"/>
                <a:cs typeface="Times New Roman" panose="02020603050405020304" pitchFamily="18" charset="0"/>
              </a:rPr>
              <a:t> 27 </a:t>
            </a:r>
            <a:r>
              <a:rPr lang="en-US" sz="1400" i="1" dirty="0" err="1">
                <a:latin typeface="Times New Roman" panose="02020603050405020304" pitchFamily="18" charset="0"/>
                <a:cs typeface="Times New Roman" panose="02020603050405020304" pitchFamily="18" charset="0"/>
              </a:rPr>
              <a:t>tại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lục</a:t>
            </a:r>
            <a:r>
              <a:rPr lang="en-US" sz="1400" i="1" dirty="0">
                <a:latin typeface="Times New Roman" panose="02020603050405020304" pitchFamily="18" charset="0"/>
                <a:cs typeface="Times New Roman" panose="02020603050405020304" pitchFamily="18" charset="0"/>
              </a:rPr>
              <a:t> I ban </a:t>
            </a:r>
            <a:r>
              <a:rPr lang="en-US" sz="1400" i="1" dirty="0" err="1">
                <a:latin typeface="Times New Roman" panose="02020603050405020304" pitchFamily="18" charset="0"/>
                <a:cs typeface="Times New Roman" panose="02020603050405020304" pitchFamily="18" charset="0"/>
              </a:rPr>
              <a:t>hành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kèm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theo</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Nghị</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định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này</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7. </a:t>
            </a:r>
            <a:r>
              <a:rPr lang="en-US" sz="1400" i="1" dirty="0" err="1">
                <a:latin typeface="Times New Roman" panose="02020603050405020304" pitchFamily="18" charset="0"/>
                <a:cs typeface="Times New Roman" panose="02020603050405020304" pitchFamily="18" charset="0"/>
              </a:rPr>
              <a:t>Khi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cung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cấp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dịch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vụ</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duy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trì</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đảm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bảo</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a) </a:t>
            </a:r>
            <a:r>
              <a:rPr lang="en-US" sz="1400" i="1" dirty="0" err="1">
                <a:latin typeface="Times New Roman" panose="02020603050405020304" pitchFamily="18" charset="0"/>
                <a:cs typeface="Times New Roman" panose="02020603050405020304" pitchFamily="18" charset="0"/>
              </a:rPr>
              <a:t>Không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xâm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phạm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gây</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tổn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hại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tới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quyền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ích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cũng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như</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vn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khác</a:t>
            </a:r>
            <a:r>
              <a:rPr lang="en-US" sz="1400" i="1" dirty="0">
                <a:latin typeface="Times New Roman" panose="02020603050405020304" pitchFamily="18" charset="0"/>
                <a:cs typeface="Times New Roman" panose="02020603050405020304" pitchFamily="18" charset="0"/>
              </a:rPr>
              <a:t>;</a:t>
            </a:r>
          </a:p>
          <a:p>
            <a:pPr algn="just">
              <a:spcBef>
                <a:spcPts val="600"/>
              </a:spcBef>
            </a:pPr>
            <a:r>
              <a:rPr lang="en-US" sz="1400" i="1" dirty="0">
                <a:latin typeface="Times New Roman" panose="02020603050405020304" pitchFamily="18" charset="0"/>
                <a:cs typeface="Times New Roman" panose="02020603050405020304" pitchFamily="18" charset="0"/>
              </a:rPr>
              <a:t>b) </a:t>
            </a:r>
            <a:r>
              <a:rPr lang="en-US" sz="1400" i="1" dirty="0" err="1">
                <a:latin typeface="Times New Roman" panose="02020603050405020304" pitchFamily="18" charset="0"/>
                <a:cs typeface="Times New Roman" panose="02020603050405020304" pitchFamily="18" charset="0"/>
              </a:rPr>
              <a:t>Không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được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lợi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ưu</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thế</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của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Nhà</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chiếm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đoạt</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trở</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hoặc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tìm</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cách</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cản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trở</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các</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chủ</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thể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đăng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ký</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sử</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dụng</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tên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miền</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hợp</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pháp</a:t>
            </a:r>
            <a:r>
              <a:rPr lang="en-US" sz="1400" i="1" dirty="0">
                <a:latin typeface="Times New Roman" panose="02020603050405020304" pitchFamily="18" charset="0"/>
                <a:cs typeface="Times New Roman" panose="02020603050405020304" pitchFamily="18" charset="0"/>
              </a:rPr>
              <a:t>”</a:t>
            </a:r>
            <a:endParaRPr lang="vi-VN"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230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990600" y="1047750"/>
            <a:ext cx="6400800" cy="2308324"/>
          </a:xfrm>
          <a:prstGeom prst="rect">
            <a:avLst/>
          </a:prstGeom>
        </p:spPr>
        <p:txBody>
          <a:bodyPr wrap="square">
            <a:spAutoFit/>
          </a:bodyPr>
          <a:lstStyle/>
          <a:p>
            <a:pPr algn="just" fontAlgn="base"/>
            <a:r>
              <a:rPr lang="en-US" sz="1600" dirty="0" err="1" smtClean="0">
                <a:latin typeface="Times New Roman" panose="02020603050405020304" pitchFamily="18" charset="0"/>
                <a:cs typeface="Times New Roman" panose="02020603050405020304" pitchFamily="18" charset="0"/>
              </a:rPr>
              <a:t>Về</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kinh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doanh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dịch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trì</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quốc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tế</a:t>
            </a: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algn="just" fontAlgn="base"/>
            <a:r>
              <a:rPr lang="en-US" sz="1600" dirty="0" smtClean="0">
                <a:latin typeface="Times New Roman" panose="02020603050405020304" pitchFamily="18" charset="0"/>
                <a:cs typeface="Times New Roman" panose="02020603050405020304" pitchFamily="18" charset="0"/>
              </a:rPr>
              <a:t>	</a:t>
            </a:r>
          </a:p>
          <a:p>
            <a:pPr marL="285750" indent="-285750" algn="just" fontAlgn="base">
              <a:buFont typeface="Wingdings" panose="05000000000000000000" pitchFamily="2" charset="2"/>
              <a:buChar char="Ø"/>
            </a:pP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nghĩa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về</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điều</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kiện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được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cấp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dịch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của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Nhà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quốc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tế</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tại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Việt</a:t>
            </a:r>
            <a:r>
              <a:rPr lang="en-US" sz="1600" dirty="0" smtClean="0">
                <a:latin typeface="Times New Roman" panose="02020603050405020304" pitchFamily="18" charset="0"/>
                <a:cs typeface="Times New Roman" panose="02020603050405020304" pitchFamily="18" charset="0"/>
              </a:rPr>
              <a:t> Nam </a:t>
            </a:r>
            <a:r>
              <a:rPr lang="en-US" sz="1600" dirty="0" err="1" smtClean="0">
                <a:latin typeface="Times New Roman" panose="02020603050405020304" pitchFamily="18" charset="0"/>
                <a:cs typeface="Times New Roman" panose="02020603050405020304" pitchFamily="18" charset="0"/>
              </a:rPr>
              <a:t>đã</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có</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tại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khoản</a:t>
            </a:r>
            <a:r>
              <a:rPr lang="en-US"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1, </a:t>
            </a:r>
            <a:r>
              <a:rPr lang="en-US" sz="1600" dirty="0" err="1" smtClean="0">
                <a:latin typeface="Times New Roman" panose="02020603050405020304" pitchFamily="18" charset="0"/>
                <a:cs typeface="Times New Roman" panose="02020603050405020304" pitchFamily="18" charset="0"/>
              </a:rPr>
              <a:t>khoản</a:t>
            </a:r>
            <a:r>
              <a:rPr lang="en-US" sz="1600" dirty="0" smtClean="0">
                <a:latin typeface="Times New Roman" panose="02020603050405020304" pitchFamily="18" charset="0"/>
                <a:cs typeface="Times New Roman" panose="02020603050405020304" pitchFamily="18" charset="0"/>
              </a:rPr>
              <a:t> 2 </a:t>
            </a:r>
            <a:r>
              <a:rPr lang="en-US" sz="1600" dirty="0" err="1" smtClean="0">
                <a:latin typeface="Times New Roman" panose="02020603050405020304" pitchFamily="18" charset="0"/>
                <a:cs typeface="Times New Roman" panose="02020603050405020304" pitchFamily="18" charset="0"/>
              </a:rPr>
              <a:t>Điều</a:t>
            </a:r>
            <a:r>
              <a:rPr lang="en-US" sz="1600" dirty="0" smtClean="0">
                <a:latin typeface="Times New Roman" panose="02020603050405020304" pitchFamily="18" charset="0"/>
                <a:cs typeface="Times New Roman" panose="02020603050405020304" pitchFamily="18" charset="0"/>
              </a:rPr>
              <a:t> 15 </a:t>
            </a:r>
            <a:r>
              <a:rPr lang="en-US" sz="1600" dirty="0" err="1" smtClean="0">
                <a:latin typeface="Times New Roman" panose="02020603050405020304" pitchFamily="18" charset="0"/>
                <a:cs typeface="Times New Roman" panose="02020603050405020304" pitchFamily="18" charset="0"/>
              </a:rPr>
              <a:t>Nghị</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số</a:t>
            </a:r>
            <a:r>
              <a:rPr lang="en-US"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72/2013/NĐ-CP.</a:t>
            </a:r>
            <a:endParaRPr lang="en-US" sz="1600" dirty="0" smtClean="0">
              <a:latin typeface="Times New Roman" panose="02020603050405020304" pitchFamily="18" charset="0"/>
              <a:cs typeface="Times New Roman" panose="02020603050405020304" pitchFamily="18" charset="0"/>
            </a:endParaRPr>
          </a:p>
          <a:p>
            <a:pPr marL="285750" indent="-285750" algn="just" fontAlgn="base">
              <a:buFont typeface="Wingdings" panose="05000000000000000000" pitchFamily="2" charset="2"/>
              <a:buChar char="Ø"/>
            </a:pPr>
            <a:endParaRPr lang="en-US" sz="1600" dirty="0" smtClean="0">
              <a:latin typeface="Times New Roman" panose="02020603050405020304" pitchFamily="18" charset="0"/>
              <a:cs typeface="Times New Roman" panose="02020603050405020304" pitchFamily="18" charset="0"/>
            </a:endParaRPr>
          </a:p>
          <a:p>
            <a:pPr marL="285750" indent="-285750" algn="just" fontAlgn="base">
              <a:buFont typeface="Wingdings" panose="05000000000000000000" pitchFamily="2" charset="2"/>
              <a:buChar char="Ø"/>
            </a:pPr>
            <a:r>
              <a:rPr lang="en-US" sz="1600" dirty="0" err="1">
                <a:latin typeface="Times New Roman" panose="02020603050405020304" pitchFamily="18" charset="0"/>
                <a:cs typeface="Times New Roman" panose="02020603050405020304" pitchFamily="18" charset="0"/>
              </a:rPr>
              <a:t>Nghị</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27/2018/NĐ-CP </a:t>
            </a:r>
            <a:r>
              <a:rPr lang="en-US" sz="1600" dirty="0" err="1" smtClean="0">
                <a:latin typeface="Times New Roman" panose="02020603050405020304" pitchFamily="18" charset="0"/>
                <a:cs typeface="Times New Roman" panose="02020603050405020304" pitchFamily="18" charset="0"/>
              </a:rPr>
              <a:t>đã</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sửa</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đổi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bổ</a:t>
            </a:r>
            <a:r>
              <a:rPr lang="en-US" sz="1600" dirty="0">
                <a:latin typeface="Times New Roman" panose="02020603050405020304" pitchFamily="18" charset="0"/>
                <a:cs typeface="Times New Roman" panose="02020603050405020304" pitchFamily="18" charset="0"/>
              </a:rPr>
              <a:t> sung </a:t>
            </a:r>
            <a:r>
              <a:rPr lang="en-US" sz="1600" dirty="0" err="1">
                <a:latin typeface="Times New Roman" panose="02020603050405020304" pitchFamily="18" charset="0"/>
                <a:cs typeface="Times New Roman" panose="02020603050405020304" pitchFamily="18" charset="0"/>
              </a:rPr>
              <a:t>Khoản</a:t>
            </a:r>
            <a:r>
              <a:rPr lang="en-US" sz="1600" dirty="0">
                <a:latin typeface="Times New Roman" panose="02020603050405020304" pitchFamily="18" charset="0"/>
                <a:cs typeface="Times New Roman" panose="02020603050405020304" pitchFamily="18" charset="0"/>
              </a:rPr>
              <a:t> 3 </a:t>
            </a:r>
            <a:r>
              <a:rPr lang="en-US" sz="1600" dirty="0" err="1">
                <a:latin typeface="Times New Roman" panose="02020603050405020304" pitchFamily="18" charset="0"/>
                <a:cs typeface="Times New Roman" panose="02020603050405020304" pitchFamily="18" charset="0"/>
              </a:rPr>
              <a:t>Điều</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15 </a:t>
            </a:r>
            <a:r>
              <a:rPr lang="en-US" sz="1600" dirty="0" err="1" smtClean="0">
                <a:latin typeface="Times New Roman" panose="02020603050405020304" pitchFamily="18" charset="0"/>
                <a:cs typeface="Times New Roman" panose="02020603050405020304" pitchFamily="18" charset="0"/>
              </a:rPr>
              <a:t>Nghị</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số</a:t>
            </a:r>
            <a:r>
              <a:rPr lang="en-US" sz="1600" dirty="0" smtClean="0">
                <a:latin typeface="Times New Roman" panose="02020603050405020304" pitchFamily="18" charset="0"/>
                <a:cs typeface="Times New Roman" panose="02020603050405020304" pitchFamily="18" charset="0"/>
              </a:rPr>
              <a:t> 72/2013/NĐ-CP, </a:t>
            </a:r>
            <a:r>
              <a:rPr lang="en-US" sz="1600" dirty="0" err="1" smtClean="0">
                <a:latin typeface="Times New Roman" panose="02020603050405020304" pitchFamily="18" charset="0"/>
                <a:cs typeface="Times New Roman" panose="02020603050405020304" pitchFamily="18" charset="0"/>
              </a:rPr>
              <a:t>bổ</a:t>
            </a:r>
            <a:r>
              <a:rPr lang="en-US" sz="1600" dirty="0" smtClean="0">
                <a:latin typeface="Times New Roman" panose="02020603050405020304" pitchFamily="18" charset="0"/>
                <a:cs typeface="Times New Roman" panose="02020603050405020304" pitchFamily="18" charset="0"/>
              </a:rPr>
              <a:t> sung </a:t>
            </a: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nội</a:t>
            </a:r>
            <a:r>
              <a:rPr lang="en-US" sz="1600" dirty="0" smtClean="0">
                <a:latin typeface="Times New Roman" panose="02020603050405020304" pitchFamily="18" charset="0"/>
                <a:cs typeface="Times New Roman" panose="02020603050405020304" pitchFamily="18" charset="0"/>
              </a:rPr>
              <a:t> dung </a:t>
            </a:r>
            <a:r>
              <a:rPr lang="en-US" sz="1600" dirty="0" err="1" smtClean="0">
                <a:latin typeface="Times New Roman" panose="02020603050405020304" pitchFamily="18" charset="0"/>
                <a:cs typeface="Times New Roman" panose="02020603050405020304" pitchFamily="18" charset="0"/>
              </a:rPr>
              <a:t>liên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quan</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tới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hoạt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động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cấp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dịch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vụ</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quốc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tế</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Việt</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Nam</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3674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dirty="0" err="1" smtClean="0"/>
              <a:t>Điều</a:t>
            </a:r>
            <a:r>
              <a:rPr lang="en-US" dirty="0" smtClean="0"/>
              <a:t> </a:t>
            </a:r>
            <a:r>
              <a:rPr lang="en-US" dirty="0" err="1"/>
              <a:t>kiện</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đăng</a:t>
            </a:r>
            <a:r>
              <a:rPr lang="en-US" dirty="0"/>
              <a:t> </a:t>
            </a:r>
            <a:r>
              <a:rPr lang="en-US" dirty="0" err="1"/>
              <a:t>ký</a:t>
            </a:r>
            <a:r>
              <a:rPr lang="en-US" dirty="0"/>
              <a:t>, </a:t>
            </a:r>
            <a:r>
              <a:rPr lang="en-US" dirty="0" err="1"/>
              <a:t>duy</a:t>
            </a:r>
            <a:r>
              <a:rPr lang="en-US" dirty="0"/>
              <a:t> </a:t>
            </a:r>
            <a:r>
              <a:rPr lang="en-US" dirty="0" err="1"/>
              <a:t>trì</a:t>
            </a:r>
            <a:r>
              <a:rPr lang="en-US" dirty="0"/>
              <a:t> </a:t>
            </a:r>
            <a:r>
              <a:rPr lang="en-US" dirty="0" err="1"/>
              <a:t>tên</a:t>
            </a:r>
            <a:r>
              <a:rPr lang="en-US" dirty="0"/>
              <a:t> </a:t>
            </a:r>
            <a:r>
              <a:rPr lang="en-US" dirty="0" err="1"/>
              <a:t>miền</a:t>
            </a:r>
            <a:r>
              <a:rPr lang="vi-VN" dirty="0"/>
              <a:t/>
            </a:r>
            <a:br>
              <a:rPr lang="vi-VN" dirty="0"/>
            </a:br>
            <a:endParaRPr lang="en-US" dirty="0"/>
          </a:p>
        </p:txBody>
      </p:sp>
      <p:sp>
        <p:nvSpPr>
          <p:cNvPr id="3" name="Rectangle 2"/>
          <p:cNvSpPr/>
          <p:nvPr/>
        </p:nvSpPr>
        <p:spPr>
          <a:xfrm>
            <a:off x="914400" y="590551"/>
            <a:ext cx="7772400" cy="5570756"/>
          </a:xfrm>
          <a:prstGeom prst="rect">
            <a:avLst/>
          </a:prstGeom>
        </p:spPr>
        <p:txBody>
          <a:bodyPr wrap="square">
            <a:spAutoFit/>
          </a:bodyPr>
          <a:lstStyle/>
          <a:p>
            <a:r>
              <a:rPr lang="en-US" sz="1400" b="1" dirty="0">
                <a:latin typeface="Times New Roman" panose="02020603050405020304" pitchFamily="18" charset="0"/>
                <a:cs typeface="Times New Roman" panose="02020603050405020304" pitchFamily="18" charset="0"/>
              </a:rPr>
              <a:t>6. </a:t>
            </a:r>
            <a:r>
              <a:rPr lang="en-US" sz="1400" b="1" dirty="0" err="1">
                <a:latin typeface="Times New Roman" panose="02020603050405020304" pitchFamily="18" charset="0"/>
                <a:cs typeface="Times New Roman" panose="02020603050405020304" pitchFamily="18" charset="0"/>
              </a:rPr>
              <a:t>Sửa</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đổi</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bổ</a:t>
            </a:r>
            <a:r>
              <a:rPr lang="en-US" sz="1400" b="1" dirty="0">
                <a:latin typeface="Times New Roman" panose="02020603050405020304" pitchFamily="18" charset="0"/>
                <a:cs typeface="Times New Roman" panose="02020603050405020304" pitchFamily="18" charset="0"/>
              </a:rPr>
              <a:t> sung </a:t>
            </a:r>
            <a:r>
              <a:rPr lang="en-US" sz="1400" b="1" dirty="0" err="1">
                <a:latin typeface="Times New Roman" panose="02020603050405020304" pitchFamily="18" charset="0"/>
                <a:cs typeface="Times New Roman" panose="02020603050405020304" pitchFamily="18" charset="0"/>
              </a:rPr>
              <a:t>Khoản</a:t>
            </a:r>
            <a:r>
              <a:rPr lang="en-US" sz="1400" b="1" dirty="0">
                <a:latin typeface="Times New Roman" panose="02020603050405020304" pitchFamily="18" charset="0"/>
                <a:cs typeface="Times New Roman" panose="02020603050405020304" pitchFamily="18" charset="0"/>
              </a:rPr>
              <a:t> 3 </a:t>
            </a:r>
            <a:r>
              <a:rPr lang="en-US" sz="1400" b="1" dirty="0" err="1">
                <a:latin typeface="Times New Roman" panose="02020603050405020304" pitchFamily="18" charset="0"/>
                <a:cs typeface="Times New Roman" panose="02020603050405020304" pitchFamily="18" charset="0"/>
              </a:rPr>
              <a:t>Điều</a:t>
            </a:r>
            <a:r>
              <a:rPr lang="en-US" sz="1400" b="1" dirty="0">
                <a:latin typeface="Times New Roman" panose="02020603050405020304" pitchFamily="18" charset="0"/>
                <a:cs typeface="Times New Roman" panose="02020603050405020304" pitchFamily="18" charset="0"/>
              </a:rPr>
              <a:t> 15 </a:t>
            </a:r>
            <a:r>
              <a:rPr lang="en-US" sz="1400" b="1" dirty="0" err="1">
                <a:latin typeface="Times New Roman" panose="02020603050405020304" pitchFamily="18" charset="0"/>
                <a:cs typeface="Times New Roman" panose="02020603050405020304" pitchFamily="18" charset="0"/>
              </a:rPr>
              <a:t>như</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sau</a:t>
            </a:r>
            <a:r>
              <a:rPr lang="en-US" sz="1400" b="1" dirty="0">
                <a:latin typeface="Times New Roman" panose="02020603050405020304" pitchFamily="18" charset="0"/>
                <a:cs typeface="Times New Roman" panose="02020603050405020304" pitchFamily="18" charset="0"/>
              </a:rPr>
              <a:t>: </a:t>
            </a:r>
            <a:endParaRPr lang="en-US" sz="1400" b="1" dirty="0" smtClean="0">
              <a:latin typeface="Times New Roman" panose="02020603050405020304" pitchFamily="18" charset="0"/>
              <a:cs typeface="Times New Roman" panose="02020603050405020304" pitchFamily="18" charset="0"/>
            </a:endParaRPr>
          </a:p>
          <a:p>
            <a:r>
              <a:rPr lang="vi-VN" sz="1400" i="1" dirty="0" smtClean="0">
                <a:latin typeface="Times New Roman" panose="02020603050405020304" pitchFamily="18" charset="0"/>
                <a:cs typeface="Times New Roman" panose="02020603050405020304" pitchFamily="18" charset="0"/>
              </a:rPr>
              <a:t>“</a:t>
            </a:r>
            <a:r>
              <a:rPr lang="vi-VN" sz="1400" i="1" dirty="0">
                <a:latin typeface="Times New Roman" panose="02020603050405020304" pitchFamily="18" charset="0"/>
                <a:cs typeface="Times New Roman" panose="02020603050405020304" pitchFamily="18" charset="0"/>
              </a:rPr>
              <a:t>3. Nhà đăng ký tên miền quốc tế tại Việt Nam có quyền và nghĩa vụ sau đây:</a:t>
            </a:r>
          </a:p>
          <a:p>
            <a:r>
              <a:rPr lang="vi-VN" sz="1400" i="1" dirty="0">
                <a:latin typeface="Times New Roman" panose="02020603050405020304" pitchFamily="18" charset="0"/>
                <a:cs typeface="Times New Roman" panose="02020603050405020304" pitchFamily="18" charset="0"/>
              </a:rPr>
              <a:t>a) Quản lý thông tin về tổ chức, cá nhân ở Việt Nam đăng ký tên miền quốc tế tại đơn vị mình bao gồm tên tổ chức, địa chỉ trụ sở chính, số điện thoại, số fax, địa chỉ thư điện tử đối với tổ chức; họ và tên, ngày, tháng, năm sinh, số chứng minh nhân dân/thẻ căn cước công dân/hộ chiếu, nơi cấp, ngày cấp, địa chỉ thường trú, số điện thoại, địa chỉ thư điện tử đối với cá nhân;</a:t>
            </a:r>
          </a:p>
          <a:p>
            <a:r>
              <a:rPr lang="vi-VN" sz="1400" i="1" dirty="0">
                <a:latin typeface="Times New Roman" panose="02020603050405020304" pitchFamily="18" charset="0"/>
                <a:cs typeface="Times New Roman" panose="02020603050405020304" pitchFamily="18" charset="0"/>
              </a:rPr>
              <a:t>b) Hướng dẫn tổ chức, cá nhân đăng ký tên miền quốc tế thông báo việc sử dụng tên miền quốc tế theo quy định tại Khoản 2, Khoản 3 Điều 23 Luật công nghệ thông tin ngày 29 tháng 6 năm 2006;</a:t>
            </a:r>
          </a:p>
          <a:p>
            <a:r>
              <a:rPr lang="vi-VN" sz="1400" i="1" dirty="0">
                <a:latin typeface="Times New Roman" panose="02020603050405020304" pitchFamily="18" charset="0"/>
                <a:cs typeface="Times New Roman" panose="02020603050405020304" pitchFamily="18" charset="0"/>
              </a:rPr>
              <a:t>c) Cung cấp thông tin và phối hợp với cơ quan quản lý nhà nước có thẩm quyền để giải quyết, xử lý vụ việc liên quan tới tên miền quốc tế mà mình quản lý;</a:t>
            </a:r>
          </a:p>
          <a:p>
            <a:r>
              <a:rPr lang="vi-VN" sz="1400" i="1" dirty="0">
                <a:latin typeface="Times New Roman" panose="02020603050405020304" pitchFamily="18" charset="0"/>
                <a:cs typeface="Times New Roman" panose="02020603050405020304" pitchFamily="18" charset="0"/>
              </a:rPr>
              <a:t>d) Trong thời hạn không quá 15 ngày, kể từ ngày cung cấp dịch vụ đăng ký, duy trì tên miền quốc tế cho công cộng, Nhà đăng ký tên miền quốc tế tại Việt Nam phải gửi báo cáo việc cung cấp dịch vụ cho Bộ Thông tin và Truyền thông (Trung tâm Internet Việt Nam) theo Mẫu số 02 tại Phụ lục I ban hành kèm theo Nghị định này, đồng thời gửi kèm theo bản dịch được công chứng hợp đồng ký với Tổ chức quản lý tên miền quốc tế - ICANN hoặc hợp đồng ký với nhà đăng ký tên miền chính thức (Accredited Registrar) của Tổ chức quản lý tên miền quốc tế để cung cấp dịch vụ đăng ký tên miền quốc tế tại Việt Nam;</a:t>
            </a:r>
          </a:p>
          <a:p>
            <a:r>
              <a:rPr lang="vi-VN" sz="1400" i="1" dirty="0">
                <a:latin typeface="Times New Roman" panose="02020603050405020304" pitchFamily="18" charset="0"/>
                <a:cs typeface="Times New Roman" panose="02020603050405020304" pitchFamily="18" charset="0"/>
              </a:rPr>
              <a:t>đ) Trước ngày 15 của tháng đầu tiên hàng quý, Nhà đăng ký tên miền quốc tế tại Việt Nam báo cáo danh sách cập nhật các tên miền quốc tế mà mình đang quản lý về Trung tâm Internet Việt Nam trên môi trường mạng theo hướng dẫn chi tiết tại địa chỉ www.thongbaotenmien.vn.”</a:t>
            </a:r>
          </a:p>
          <a:p>
            <a:pPr lvl="0"/>
            <a:endParaRPr lang="en-US" b="1" dirty="0" smtClean="0">
              <a:latin typeface="Times New Roman" panose="02020603050405020304" pitchFamily="18" charset="0"/>
              <a:cs typeface="Times New Roman" panose="02020603050405020304" pitchFamily="18" charset="0"/>
            </a:endParaRPr>
          </a:p>
          <a:p>
            <a:pPr lvl="0"/>
            <a:endParaRPr lang="en-US" b="1" dirty="0">
              <a:latin typeface="Times New Roman" panose="02020603050405020304" pitchFamily="18" charset="0"/>
              <a:cs typeface="Times New Roman" panose="02020603050405020304" pitchFamily="18" charset="0"/>
            </a:endParaRPr>
          </a:p>
          <a:p>
            <a:pPr lvl="0"/>
            <a:endParaRPr lang="en-US" b="1" dirty="0" smtClean="0">
              <a:latin typeface="Times New Roman" panose="02020603050405020304" pitchFamily="18" charset="0"/>
              <a:cs typeface="Times New Roman" panose="02020603050405020304" pitchFamily="18" charset="0"/>
            </a:endParaRPr>
          </a:p>
          <a:p>
            <a:pPr lvl="0"/>
            <a:endParaRPr lang="en-US" b="1" dirty="0">
              <a:latin typeface="Times New Roman" panose="02020603050405020304" pitchFamily="18" charset="0"/>
              <a:cs typeface="Times New Roman" panose="02020603050405020304" pitchFamily="18" charset="0"/>
            </a:endParaRPr>
          </a:p>
          <a:p>
            <a:pPr lvl="0"/>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8541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err="1"/>
              <a:t>P</a:t>
            </a:r>
            <a:r>
              <a:rPr lang="en-US" sz="2000" dirty="0" err="1" smtClean="0"/>
              <a:t>hối</a:t>
            </a:r>
            <a:r>
              <a:rPr lang="en-US" sz="2000" dirty="0" smtClean="0"/>
              <a:t> </a:t>
            </a:r>
            <a:r>
              <a:rPr lang="en-US" sz="2000" dirty="0" err="1" smtClean="0"/>
              <a:t>hợp</a:t>
            </a:r>
            <a:r>
              <a:rPr lang="en-US" sz="2000" dirty="0" smtClean="0"/>
              <a:t> </a:t>
            </a:r>
            <a:r>
              <a:rPr lang="en-US" sz="2000" dirty="0" err="1" smtClean="0"/>
              <a:t>trong</a:t>
            </a:r>
            <a:r>
              <a:rPr lang="en-US" sz="2000" dirty="0" smtClean="0"/>
              <a:t> </a:t>
            </a:r>
            <a:r>
              <a:rPr lang="en-US" sz="2000" dirty="0" err="1" smtClean="0"/>
              <a:t>công</a:t>
            </a:r>
            <a:r>
              <a:rPr lang="en-US" sz="2000" dirty="0" smtClean="0"/>
              <a:t> </a:t>
            </a:r>
            <a:r>
              <a:rPr lang="en-US" sz="2000" dirty="0" err="1" smtClean="0"/>
              <a:t>tác</a:t>
            </a:r>
            <a:r>
              <a:rPr lang="en-US" sz="2000" dirty="0" smtClean="0"/>
              <a:t> QLNN </a:t>
            </a:r>
            <a:r>
              <a:rPr lang="en-US" sz="2000" dirty="0" err="1" smtClean="0"/>
              <a:t>về</a:t>
            </a:r>
            <a:r>
              <a:rPr lang="en-US" sz="2000" dirty="0" smtClean="0"/>
              <a:t> </a:t>
            </a:r>
            <a:r>
              <a:rPr lang="en-US" sz="2000" dirty="0" err="1" smtClean="0"/>
              <a:t>tên</a:t>
            </a:r>
            <a:r>
              <a:rPr lang="en-US" sz="2000" dirty="0" smtClean="0"/>
              <a:t> </a:t>
            </a:r>
            <a:r>
              <a:rPr lang="en-US" sz="2000" dirty="0" err="1" smtClean="0"/>
              <a:t>miền</a:t>
            </a:r>
            <a:endParaRPr lang="en-US" sz="2000" dirty="0"/>
          </a:p>
        </p:txBody>
      </p:sp>
      <p:sp>
        <p:nvSpPr>
          <p:cNvPr id="3" name="Content Placeholder 2"/>
          <p:cNvSpPr>
            <a:spLocks noGrp="1"/>
          </p:cNvSpPr>
          <p:nvPr>
            <p:ph idx="4294967295"/>
          </p:nvPr>
        </p:nvSpPr>
        <p:spPr>
          <a:xfrm>
            <a:off x="457200" y="666750"/>
            <a:ext cx="8229600" cy="3927873"/>
          </a:xfrm>
        </p:spPr>
        <p:txBody>
          <a:bodyPr>
            <a:normAutofit/>
          </a:bodyPr>
          <a:lstStyle/>
          <a:p>
            <a:pPr marL="0" indent="0" algn="just">
              <a:buNone/>
            </a:pPr>
            <a:r>
              <a:rPr lang="en-US" sz="1800" b="1" dirty="0" err="1" smtClean="0">
                <a:latin typeface="Times New Roman" panose="02020603050405020304" pitchFamily="18" charset="0"/>
                <a:cs typeface="Times New Roman" panose="02020603050405020304" pitchFamily="18" charset="0"/>
              </a:rPr>
              <a:t>Đối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với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việc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thực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hiện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bảo</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vệ</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quyền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lợi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quốc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gia</a:t>
            </a:r>
            <a:r>
              <a:rPr lang="en-US" sz="1800" b="1" dirty="0" smtClean="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liên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quan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tới</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tên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miền</a:t>
            </a:r>
            <a:r>
              <a:rPr lang="en-US" sz="1800" b="1" dirty="0">
                <a:latin typeface="Times New Roman" panose="02020603050405020304" pitchFamily="18" charset="0"/>
                <a:cs typeface="Times New Roman" panose="02020603050405020304" pitchFamily="18" charset="0"/>
              </a:rPr>
              <a:t> New </a:t>
            </a:r>
            <a:r>
              <a:rPr lang="en-US" sz="1800" b="1" dirty="0" err="1">
                <a:latin typeface="Times New Roman" panose="02020603050405020304" pitchFamily="18" charset="0"/>
                <a:cs typeface="Times New Roman" panose="02020603050405020304" pitchFamily="18" charset="0"/>
              </a:rPr>
              <a:t>gTLD</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và</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tên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miền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cấp</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hai</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dưới</a:t>
            </a:r>
            <a:r>
              <a:rPr lang="en-US" sz="1800" b="1" dirty="0">
                <a:latin typeface="Times New Roman" panose="02020603050405020304" pitchFamily="18" charset="0"/>
                <a:cs typeface="Times New Roman" panose="02020603050405020304" pitchFamily="18" charset="0"/>
              </a:rPr>
              <a:t> New </a:t>
            </a:r>
            <a:r>
              <a:rPr lang="en-US" sz="1800" b="1" dirty="0" err="1" smtClean="0">
                <a:latin typeface="Times New Roman" panose="02020603050405020304" pitchFamily="18" charset="0"/>
                <a:cs typeface="Times New Roman" panose="02020603050405020304" pitchFamily="18" charset="0"/>
              </a:rPr>
              <a:t>gTLD</a:t>
            </a:r>
            <a:r>
              <a:rPr lang="en-US" sz="1800" b="1"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Bộ</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ngành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tổ</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chức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đơn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vị</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liên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quan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Phối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hợp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Bộ</a:t>
            </a:r>
            <a:r>
              <a:rPr lang="en-US" sz="1600" dirty="0" smtClean="0">
                <a:latin typeface="Times New Roman" panose="02020603050405020304" pitchFamily="18" charset="0"/>
                <a:cs typeface="Times New Roman" panose="02020603050405020304" pitchFamily="18" charset="0"/>
              </a:rPr>
              <a:t> TTTT </a:t>
            </a:r>
            <a:r>
              <a:rPr lang="en-US" sz="1600" dirty="0" err="1" smtClean="0">
                <a:latin typeface="Times New Roman" panose="02020603050405020304" pitchFamily="18" charset="0"/>
                <a:cs typeface="Times New Roman" panose="02020603050405020304" pitchFamily="18" charset="0"/>
              </a:rPr>
              <a:t>thẩm</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yêu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cầu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dụng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New </a:t>
            </a:r>
            <a:r>
              <a:rPr lang="en-US" sz="1600" dirty="0" err="1">
                <a:latin typeface="Times New Roman" panose="02020603050405020304" pitchFamily="18" charset="0"/>
                <a:cs typeface="Times New Roman" panose="02020603050405020304" pitchFamily="18" charset="0"/>
              </a:rPr>
              <a:t>gTLD</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cấp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hai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dưới</a:t>
            </a:r>
            <a:r>
              <a:rPr lang="en-US" sz="1600" dirty="0">
                <a:latin typeface="Times New Roman" panose="02020603050405020304" pitchFamily="18" charset="0"/>
                <a:cs typeface="Times New Roman" panose="02020603050405020304" pitchFamily="18" charset="0"/>
              </a:rPr>
              <a:t> New </a:t>
            </a:r>
            <a:r>
              <a:rPr lang="en-US" sz="1600" dirty="0" err="1">
                <a:latin typeface="Times New Roman" panose="02020603050405020304" pitchFamily="18" charset="0"/>
                <a:cs typeface="Times New Roman" panose="02020603050405020304" pitchFamily="18" charset="0"/>
              </a:rPr>
              <a:t>gTLD</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thực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hiện</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phản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đối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tới</a:t>
            </a:r>
            <a:r>
              <a:rPr lang="en-US" sz="1600" dirty="0" smtClean="0">
                <a:latin typeface="Times New Roman" panose="02020603050405020304" pitchFamily="18" charset="0"/>
                <a:cs typeface="Times New Roman" panose="02020603050405020304" pitchFamily="18" charset="0"/>
              </a:rPr>
              <a:t> ICANN </a:t>
            </a:r>
            <a:r>
              <a:rPr lang="en-US" sz="1600" dirty="0" err="1">
                <a:latin typeface="Times New Roman" panose="02020603050405020304" pitchFamily="18" charset="0"/>
                <a:cs typeface="Times New Roman" panose="02020603050405020304" pitchFamily="18" charset="0"/>
              </a:rPr>
              <a:t>trong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trường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hợp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có</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thể</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xâm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phạm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lợi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ích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quốc</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gia</a:t>
            </a:r>
            <a:r>
              <a:rPr lang="en-US" sz="1600"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bộ</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ngành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tổ</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chức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của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Đảng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cơ</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quan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nước</a:t>
            </a:r>
            <a:endParaRPr lang="en-US" sz="1600" b="1" dirty="0">
              <a:latin typeface="Times New Roman" panose="02020603050405020304" pitchFamily="18" charset="0"/>
              <a:cs typeface="Times New Roman" panose="02020603050405020304" pitchFamily="18" charset="0"/>
            </a:endParaRPr>
          </a:p>
          <a:p>
            <a:pPr algn="just">
              <a:buFontTx/>
              <a:buChar char="-"/>
            </a:pPr>
            <a:r>
              <a:rPr lang="en-US" sz="1600" dirty="0" err="1" smtClean="0">
                <a:latin typeface="Times New Roman" panose="02020603050405020304" pitchFamily="18" charset="0"/>
                <a:cs typeface="Times New Roman" panose="02020603050405020304" pitchFamily="18" charset="0"/>
              </a:rPr>
              <a:t>Lập</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danh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mục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theo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dõi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dụng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thuộc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lĩnh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vực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quản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của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đơn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vị</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theo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tiêu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đã</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được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quy</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tại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Khoản</a:t>
            </a:r>
            <a:r>
              <a:rPr lang="en-US" sz="1600" dirty="0" smtClean="0">
                <a:latin typeface="Times New Roman" panose="02020603050405020304" pitchFamily="18" charset="0"/>
                <a:cs typeface="Times New Roman" panose="02020603050405020304" pitchFamily="18" charset="0"/>
              </a:rPr>
              <a:t> 1 </a:t>
            </a:r>
            <a:r>
              <a:rPr lang="en-US" sz="1600" dirty="0" err="1" smtClean="0">
                <a:latin typeface="Times New Roman" panose="02020603050405020304" pitchFamily="18" charset="0"/>
                <a:cs typeface="Times New Roman" panose="02020603050405020304" pitchFamily="18" charset="0"/>
              </a:rPr>
              <a:t>Điều</a:t>
            </a:r>
            <a:r>
              <a:rPr lang="en-US" sz="1600" dirty="0" smtClean="0">
                <a:latin typeface="Times New Roman" panose="02020603050405020304" pitchFamily="18" charset="0"/>
                <a:cs typeface="Times New Roman" panose="02020603050405020304" pitchFamily="18" charset="0"/>
              </a:rPr>
              <a:t> 12a.</a:t>
            </a:r>
          </a:p>
          <a:p>
            <a:pPr algn="just">
              <a:buFontTx/>
              <a:buChar char="-"/>
            </a:pPr>
            <a:r>
              <a:rPr lang="en-US" sz="1600" dirty="0" err="1">
                <a:latin typeface="Times New Roman" panose="02020603050405020304" pitchFamily="18" charset="0"/>
                <a:cs typeface="Times New Roman" panose="02020603050405020304" pitchFamily="18" charset="0"/>
              </a:rPr>
              <a:t>Đ</a:t>
            </a:r>
            <a:r>
              <a:rPr lang="en-US" sz="1600" dirty="0" err="1" smtClean="0">
                <a:latin typeface="Times New Roman" panose="02020603050405020304" pitchFamily="18" charset="0"/>
                <a:cs typeface="Times New Roman" panose="02020603050405020304" pitchFamily="18" charset="0"/>
              </a:rPr>
              <a:t>ề</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xuất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kinh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để</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thực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hiện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dụng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cần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bảo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vệ</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nguyên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tắc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dụng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hiệu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quả</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ngân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sách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nước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để</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thực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hiện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bảo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vệ</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quyền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lợi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quốc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gia</a:t>
            </a:r>
            <a:r>
              <a:rPr lang="en-US" sz="1600" dirty="0" smtClean="0">
                <a:latin typeface="Times New Roman" panose="02020603050405020304" pitchFamily="18" charset="0"/>
                <a:cs typeface="Times New Roman" panose="02020603050405020304" pitchFamily="18" charset="0"/>
              </a:rPr>
              <a:t>;</a:t>
            </a:r>
          </a:p>
          <a:p>
            <a:pPr algn="just">
              <a:buFontTx/>
              <a:buChar char="-"/>
            </a:pPr>
            <a:r>
              <a:rPr lang="en-US" sz="1600" dirty="0" err="1" smtClean="0">
                <a:latin typeface="Times New Roman" panose="02020603050405020304" pitchFamily="18" charset="0"/>
                <a:cs typeface="Times New Roman" panose="02020603050405020304" pitchFamily="18" charset="0"/>
              </a:rPr>
              <a:t>Tham</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gia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thẩm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yêu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cầu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dụng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New </a:t>
            </a:r>
            <a:r>
              <a:rPr lang="en-US" sz="1600" dirty="0" err="1">
                <a:latin typeface="Times New Roman" panose="02020603050405020304" pitchFamily="18" charset="0"/>
                <a:cs typeface="Times New Roman" panose="02020603050405020304" pitchFamily="18" charset="0"/>
              </a:rPr>
              <a:t>gTLD</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cấp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hai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dưới</a:t>
            </a:r>
            <a:r>
              <a:rPr lang="en-US" sz="1600" dirty="0">
                <a:latin typeface="Times New Roman" panose="02020603050405020304" pitchFamily="18" charset="0"/>
                <a:cs typeface="Times New Roman" panose="02020603050405020304" pitchFamily="18" charset="0"/>
              </a:rPr>
              <a:t> New </a:t>
            </a:r>
            <a:r>
              <a:rPr lang="en-US" sz="1600" dirty="0" err="1">
                <a:latin typeface="Times New Roman" panose="02020603050405020304" pitchFamily="18" charset="0"/>
                <a:cs typeface="Times New Roman" panose="02020603050405020304" pitchFamily="18" charset="0"/>
              </a:rPr>
              <a:t>gTLD</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theo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yêu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cầu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của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Bộ</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tin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Truyền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788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err="1"/>
              <a:t>P</a:t>
            </a:r>
            <a:r>
              <a:rPr lang="en-US" sz="2000" dirty="0" err="1" smtClean="0"/>
              <a:t>hối</a:t>
            </a:r>
            <a:r>
              <a:rPr lang="en-US" sz="2000" dirty="0" smtClean="0"/>
              <a:t> </a:t>
            </a:r>
            <a:r>
              <a:rPr lang="en-US" sz="2000" dirty="0" err="1" smtClean="0"/>
              <a:t>hợp</a:t>
            </a:r>
            <a:r>
              <a:rPr lang="en-US" sz="2000" dirty="0" smtClean="0"/>
              <a:t> </a:t>
            </a:r>
            <a:r>
              <a:rPr lang="en-US" sz="2000" dirty="0" err="1" smtClean="0"/>
              <a:t>trong</a:t>
            </a:r>
            <a:r>
              <a:rPr lang="en-US" sz="2000" dirty="0" smtClean="0"/>
              <a:t> </a:t>
            </a:r>
            <a:r>
              <a:rPr lang="en-US" sz="2000" dirty="0" err="1" smtClean="0"/>
              <a:t>công</a:t>
            </a:r>
            <a:r>
              <a:rPr lang="en-US" sz="2000" dirty="0" smtClean="0"/>
              <a:t> </a:t>
            </a:r>
            <a:r>
              <a:rPr lang="en-US" sz="2000" dirty="0" err="1" smtClean="0"/>
              <a:t>tác</a:t>
            </a:r>
            <a:r>
              <a:rPr lang="en-US" sz="2000" dirty="0" smtClean="0"/>
              <a:t> QLNN </a:t>
            </a:r>
            <a:r>
              <a:rPr lang="en-US" sz="2000" dirty="0" err="1" smtClean="0"/>
              <a:t>về</a:t>
            </a:r>
            <a:r>
              <a:rPr lang="en-US" sz="2000" dirty="0" smtClean="0"/>
              <a:t> </a:t>
            </a:r>
            <a:r>
              <a:rPr lang="en-US" sz="2000" dirty="0" err="1" smtClean="0"/>
              <a:t>tên</a:t>
            </a:r>
            <a:r>
              <a:rPr lang="en-US" sz="2000" dirty="0" smtClean="0"/>
              <a:t> </a:t>
            </a:r>
            <a:r>
              <a:rPr lang="en-US" sz="2000" dirty="0" err="1" smtClean="0"/>
              <a:t>miền</a:t>
            </a:r>
            <a:endParaRPr lang="en-US" sz="2000" dirty="0"/>
          </a:p>
        </p:txBody>
      </p:sp>
      <p:sp>
        <p:nvSpPr>
          <p:cNvPr id="3" name="Content Placeholder 2"/>
          <p:cNvSpPr>
            <a:spLocks noGrp="1"/>
          </p:cNvSpPr>
          <p:nvPr>
            <p:ph idx="4294967295"/>
          </p:nvPr>
        </p:nvSpPr>
        <p:spPr>
          <a:xfrm>
            <a:off x="457200" y="666750"/>
            <a:ext cx="8229600" cy="3927873"/>
          </a:xfrm>
        </p:spPr>
        <p:txBody>
          <a:bodyPr>
            <a:normAutofit/>
          </a:bodyPr>
          <a:lstStyle/>
          <a:p>
            <a:pPr marL="0" indent="0" algn="just">
              <a:buNone/>
            </a:pPr>
            <a:r>
              <a:rPr lang="en-US" sz="1800" b="1" dirty="0" err="1" smtClean="0">
                <a:latin typeface="Times New Roman" panose="02020603050405020304" pitchFamily="18" charset="0"/>
                <a:cs typeface="Times New Roman" panose="02020603050405020304" pitchFamily="18" charset="0"/>
              </a:rPr>
              <a:t>Đối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với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công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tác</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quản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lý</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đăng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ký</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sử</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dụng</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tên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miền</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tại</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Việt</a:t>
            </a:r>
            <a:r>
              <a:rPr lang="en-US" sz="1800" b="1" dirty="0" smtClean="0">
                <a:latin typeface="Times New Roman" panose="02020603050405020304" pitchFamily="18" charset="0"/>
                <a:cs typeface="Times New Roman" panose="02020603050405020304" pitchFamily="18" charset="0"/>
              </a:rPr>
              <a:t> Nam:</a:t>
            </a:r>
          </a:p>
          <a:p>
            <a:pPr algn="just">
              <a:buFont typeface="Wingdings" panose="05000000000000000000" pitchFamily="2" charset="2"/>
              <a:buChar char="Ø"/>
            </a:pPr>
            <a:r>
              <a:rPr lang="en-US" sz="1600" b="1" dirty="0" err="1" smtClean="0">
                <a:latin typeface="Times New Roman" panose="02020603050405020304" pitchFamily="18" charset="0"/>
                <a:cs typeface="Times New Roman" panose="02020603050405020304" pitchFamily="18" charset="0"/>
              </a:rPr>
              <a:t>Đề</a:t>
            </a:r>
            <a:r>
              <a:rPr lang="en-US" sz="1600" b="1"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xuất</a:t>
            </a:r>
            <a:r>
              <a:rPr lang="en-US" sz="1600" b="1"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các</a:t>
            </a:r>
            <a:r>
              <a:rPr lang="en-US" sz="1600" b="1" dirty="0" smtClean="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Sở</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Thông</a:t>
            </a:r>
            <a:r>
              <a:rPr lang="en-US" sz="1600" b="1" dirty="0">
                <a:latin typeface="Times New Roman" panose="02020603050405020304" pitchFamily="18" charset="0"/>
                <a:cs typeface="Times New Roman" panose="02020603050405020304" pitchFamily="18" charset="0"/>
              </a:rPr>
              <a:t> tin </a:t>
            </a:r>
            <a:r>
              <a:rPr lang="en-US" sz="1600" b="1" dirty="0" err="1">
                <a:latin typeface="Times New Roman" panose="02020603050405020304" pitchFamily="18" charset="0"/>
                <a:cs typeface="Times New Roman" panose="02020603050405020304" pitchFamily="18" charset="0"/>
              </a:rPr>
              <a:t>và</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truyền</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thông</a:t>
            </a:r>
            <a:r>
              <a:rPr lang="en-US" sz="1600" b="1" dirty="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tăng</a:t>
            </a:r>
            <a:r>
              <a:rPr lang="en-US" sz="1600" b="1"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cường</a:t>
            </a:r>
            <a:r>
              <a:rPr lang="en-US" sz="1600" dirty="0">
                <a:latin typeface="Times New Roman" panose="02020603050405020304" pitchFamily="18" charset="0"/>
                <a:cs typeface="Times New Roman" panose="02020603050405020304" pitchFamily="18" charset="0"/>
              </a:rPr>
              <a:t>:</a:t>
            </a:r>
            <a:endParaRPr lang="en-US" sz="1600" dirty="0" smtClean="0">
              <a:latin typeface="Times New Roman" panose="02020603050405020304" pitchFamily="18" charset="0"/>
              <a:cs typeface="Times New Roman" panose="02020603050405020304" pitchFamily="18" charset="0"/>
            </a:endParaRPr>
          </a:p>
          <a:p>
            <a:pPr algn="just">
              <a:buFontTx/>
              <a:buChar char="-"/>
            </a:pPr>
            <a:r>
              <a:rPr lang="en-US" sz="1600" dirty="0" smtClean="0">
                <a:latin typeface="Times New Roman" panose="02020603050405020304" pitchFamily="18" charset="0"/>
                <a:cs typeface="Times New Roman" panose="02020603050405020304" pitchFamily="18" charset="0"/>
              </a:rPr>
              <a:t>Theo </a:t>
            </a:r>
            <a:r>
              <a:rPr lang="en-US" sz="1600" dirty="0" err="1">
                <a:latin typeface="Times New Roman" panose="02020603050405020304" pitchFamily="18" charset="0"/>
                <a:cs typeface="Times New Roman" panose="02020603050405020304" pitchFamily="18" charset="0"/>
              </a:rPr>
              <a:t>dõi</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thanh, </a:t>
            </a:r>
            <a:r>
              <a:rPr lang="en-US" sz="1600" dirty="0" err="1" smtClean="0">
                <a:latin typeface="Times New Roman" panose="02020603050405020304" pitchFamily="18" charset="0"/>
                <a:cs typeface="Times New Roman" panose="02020603050405020304" pitchFamily="18" charset="0"/>
              </a:rPr>
              <a:t>kiểm</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tra</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việc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cấp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thông</a:t>
            </a:r>
            <a:r>
              <a:rPr lang="en-US" sz="1600" dirty="0" smtClean="0">
                <a:latin typeface="Times New Roman" panose="02020603050405020304" pitchFamily="18" charset="0"/>
                <a:cs typeface="Times New Roman" panose="02020603050405020304" pitchFamily="18" charset="0"/>
              </a:rPr>
              <a:t> tin </a:t>
            </a:r>
            <a:r>
              <a:rPr lang="en-US" sz="1600" dirty="0" err="1" smtClean="0">
                <a:latin typeface="Times New Roman" panose="02020603050405020304" pitchFamily="18" charset="0"/>
                <a:cs typeface="Times New Roman" panose="02020603050405020304" pitchFamily="18" charset="0"/>
              </a:rPr>
              <a:t>trên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mạng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của</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chủ</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thể</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miền</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trên</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bàn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tỉnh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thành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phố</a:t>
            </a:r>
            <a:r>
              <a:rPr lang="en-US" sz="1600" dirty="0">
                <a:latin typeface="Times New Roman" panose="02020603050405020304" pitchFamily="18" charset="0"/>
                <a:cs typeface="Times New Roman" panose="02020603050405020304" pitchFamily="18" charset="0"/>
              </a:rPr>
              <a:t>.</a:t>
            </a:r>
          </a:p>
          <a:p>
            <a:pPr algn="just">
              <a:buFontTx/>
              <a:buChar char="-"/>
            </a:pPr>
            <a:r>
              <a:rPr lang="en-US" sz="1600" dirty="0" err="1">
                <a:latin typeface="Times New Roman" panose="02020603050405020304" pitchFamily="18" charset="0"/>
                <a:cs typeface="Times New Roman" panose="02020603050405020304" pitchFamily="18" charset="0"/>
              </a:rPr>
              <a:t>Kiểm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xử</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lý</a:t>
            </a:r>
            <a:r>
              <a:rPr lang="en-US" sz="1600" dirty="0">
                <a:latin typeface="Times New Roman" panose="02020603050405020304" pitchFamily="18" charset="0"/>
                <a:cs typeface="Times New Roman" panose="02020603050405020304" pitchFamily="18" charset="0"/>
              </a:rPr>
              <a:t> vi </a:t>
            </a:r>
            <a:r>
              <a:rPr lang="en-US" sz="1600" dirty="0" err="1">
                <a:latin typeface="Times New Roman" panose="02020603050405020304" pitchFamily="18" charset="0"/>
                <a:cs typeface="Times New Roman" panose="02020603050405020304" pitchFamily="18" charset="0"/>
              </a:rPr>
              <a:t>phạm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về</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đăng</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sử</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dụng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hoạt</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động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cấp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dịch</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trì</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đối</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với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doanh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nghiệp</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có</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cấp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dịch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tại</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địa</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phuong, </a:t>
            </a:r>
            <a:r>
              <a:rPr lang="en-US" sz="1600" dirty="0" err="1" smtClean="0">
                <a:latin typeface="Times New Roman" panose="02020603050405020304" pitchFamily="18" charset="0"/>
                <a:cs typeface="Times New Roman" panose="02020603050405020304" pitchFamily="18" charset="0"/>
              </a:rPr>
              <a:t>đặc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biệt</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là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trong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việc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cấp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dịch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trì</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quốc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tế</a:t>
            </a:r>
            <a:r>
              <a:rPr lang="en-US" sz="1600" dirty="0" smtClean="0">
                <a:latin typeface="Times New Roman" panose="02020603050405020304" pitchFamily="18" charset="0"/>
                <a:cs typeface="Times New Roman" panose="02020603050405020304" pitchFamily="18" charset="0"/>
              </a:rPr>
              <a:t>.</a:t>
            </a:r>
          </a:p>
          <a:p>
            <a:pPr algn="just">
              <a:buFontTx/>
              <a:buChar char="-"/>
            </a:pPr>
            <a:r>
              <a:rPr lang="en-US" sz="1600" dirty="0" err="1" smtClean="0">
                <a:latin typeface="Times New Roman" panose="02020603050405020304" pitchFamily="18" charset="0"/>
                <a:cs typeface="Times New Roman" panose="02020603050405020304" pitchFamily="18" charset="0"/>
              </a:rPr>
              <a:t>Tăng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cường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hiệu</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quả</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thực</a:t>
            </a:r>
            <a:r>
              <a:rPr lang="en-US" sz="1600" dirty="0" smtClean="0">
                <a:latin typeface="Times New Roman" panose="02020603050405020304" pitchFamily="18" charset="0"/>
                <a:cs typeface="Times New Roman" panose="02020603050405020304" pitchFamily="18" charset="0"/>
              </a:rPr>
              <a:t> thi </a:t>
            </a:r>
            <a:r>
              <a:rPr lang="en-US" sz="1600" dirty="0" err="1" smtClean="0">
                <a:latin typeface="Times New Roman" panose="02020603050405020304" pitchFamily="18" charset="0"/>
                <a:cs typeface="Times New Roman" panose="02020603050405020304" pitchFamily="18" charset="0"/>
              </a:rPr>
              <a:t>quy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định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quản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lý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về</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sử</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dụng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cũng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như</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cấp</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dịch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vụ</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đăng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ký</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duy</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trì</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quốc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tế</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hạn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chế</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tình</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trạng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hiện</a:t>
            </a:r>
            <a:r>
              <a:rPr lang="en-US" sz="1600" dirty="0" smtClean="0">
                <a:latin typeface="Times New Roman" panose="02020603050405020304" pitchFamily="18" charset="0"/>
                <a:cs typeface="Times New Roman" panose="02020603050405020304" pitchFamily="18" charset="0"/>
              </a:rPr>
              <a:t> nay </a:t>
            </a:r>
            <a:r>
              <a:rPr lang="en-US" sz="1600" dirty="0" err="1" smtClean="0">
                <a:latin typeface="Times New Roman" panose="02020603050405020304" pitchFamily="18" charset="0"/>
                <a:cs typeface="Times New Roman" panose="02020603050405020304" pitchFamily="18" charset="0"/>
              </a:rPr>
              <a:t>là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hành</a:t>
            </a:r>
            <a:r>
              <a:rPr lang="en-US" sz="1600" dirty="0" smtClean="0">
                <a:latin typeface="Times New Roman" panose="02020603050405020304" pitchFamily="18" charset="0"/>
                <a:cs typeface="Times New Roman" panose="02020603050405020304" pitchFamily="18" charset="0"/>
              </a:rPr>
              <a:t> vi vi </a:t>
            </a:r>
            <a:r>
              <a:rPr lang="en-US" sz="1600" dirty="0" err="1">
                <a:latin typeface="Times New Roman" panose="02020603050405020304" pitchFamily="18" charset="0"/>
                <a:cs typeface="Times New Roman" panose="02020603050405020304" pitchFamily="18" charset="0"/>
              </a:rPr>
              <a:t>phạm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chủ</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yếu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tập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vào</a:t>
            </a: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nhóm</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sử</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dụng</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tê</a:t>
            </a:r>
            <a:r>
              <a:rPr lang="en-US" sz="1600" dirty="0" err="1" smtClean="0">
                <a:latin typeface="Times New Roman" panose="02020603050405020304" pitchFamily="18" charset="0"/>
                <a:cs typeface="Times New Roman" panose="02020603050405020304" pitchFamily="18" charset="0"/>
              </a:rPr>
              <a:t>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miền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quốc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tế</a:t>
            </a:r>
            <a:r>
              <a:rPr lang="en-US" sz="16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06503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
            </a:r>
            <a:br>
              <a:rPr lang="en-US" altLang="ja-JP" dirty="0" smtClean="0"/>
            </a:br>
            <a:r>
              <a:rPr lang="en-US" altLang="ja-JP" dirty="0" smtClean="0"/>
              <a:t>HỎI </a:t>
            </a:r>
            <a:r>
              <a:rPr lang="en-US" altLang="ja-JP" dirty="0"/>
              <a:t>ĐÁP</a:t>
            </a:r>
            <a:r>
              <a:rPr lang="en-US" dirty="0"/>
              <a:t/>
            </a:r>
            <a:br>
              <a:rPr lang="en-US" dirty="0"/>
            </a:br>
            <a:endParaRPr lang="en-US" dirty="0"/>
          </a:p>
        </p:txBody>
      </p:sp>
      <p:pic>
        <p:nvPicPr>
          <p:cNvPr id="3" name="Picture 3" descr="BD00028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1657350"/>
            <a:ext cx="1665514"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778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53696" y="770510"/>
            <a:ext cx="5522299" cy="3663072"/>
          </a:xfrm>
          <a:prstGeom prst="rect">
            <a:avLst/>
          </a:prstGeom>
        </p:spPr>
      </p:pic>
      <p:sp>
        <p:nvSpPr>
          <p:cNvPr id="5" name="TextBox 4"/>
          <p:cNvSpPr txBox="1"/>
          <p:nvPr/>
        </p:nvSpPr>
        <p:spPr>
          <a:xfrm>
            <a:off x="145915" y="2382755"/>
            <a:ext cx="3623941" cy="1246495"/>
          </a:xfrm>
          <a:prstGeom prst="rect">
            <a:avLst/>
          </a:prstGeom>
          <a:noFill/>
        </p:spPr>
        <p:txBody>
          <a:bodyPr wrap="none" rtlCol="0">
            <a:spAutoFit/>
          </a:bodyPr>
          <a:lstStyle/>
          <a:p>
            <a:r>
              <a:rPr lang="en-US" sz="3000" dirty="0" err="1">
                <a:solidFill>
                  <a:srgbClr val="FF0000"/>
                </a:solidFill>
                <a:latin typeface="Alex Brush" charset="0"/>
                <a:ea typeface="Alex Brush" charset="0"/>
                <a:cs typeface="Alex Brush" charset="0"/>
              </a:rPr>
              <a:t>Trân</a:t>
            </a:r>
            <a:r>
              <a:rPr lang="en-US" sz="3000" dirty="0">
                <a:solidFill>
                  <a:srgbClr val="FF0000"/>
                </a:solidFill>
                <a:latin typeface="Alex Brush" charset="0"/>
                <a:ea typeface="Alex Brush" charset="0"/>
                <a:cs typeface="Alex Brush" charset="0"/>
              </a:rPr>
              <a:t> </a:t>
            </a:r>
            <a:r>
              <a:rPr lang="en-US" sz="3000" dirty="0" err="1">
                <a:solidFill>
                  <a:srgbClr val="FF0000"/>
                </a:solidFill>
                <a:latin typeface="Alex Brush" charset="0"/>
                <a:ea typeface="Alex Brush" charset="0"/>
                <a:cs typeface="Alex Brush" charset="0"/>
              </a:rPr>
              <a:t>trọng</a:t>
            </a:r>
            <a:r>
              <a:rPr lang="en-US" sz="3000" dirty="0">
                <a:solidFill>
                  <a:srgbClr val="FF0000"/>
                </a:solidFill>
                <a:latin typeface="Alex Brush" charset="0"/>
                <a:ea typeface="Alex Brush" charset="0"/>
                <a:cs typeface="Alex Brush" charset="0"/>
              </a:rPr>
              <a:t> </a:t>
            </a:r>
            <a:r>
              <a:rPr lang="en-US" sz="3000" dirty="0" err="1">
                <a:solidFill>
                  <a:srgbClr val="FF0000"/>
                </a:solidFill>
                <a:latin typeface="Alex Brush" charset="0"/>
                <a:ea typeface="Alex Brush" charset="0"/>
                <a:cs typeface="Alex Brush" charset="0"/>
              </a:rPr>
              <a:t>cảm</a:t>
            </a:r>
            <a:r>
              <a:rPr lang="en-US" sz="3000" dirty="0">
                <a:solidFill>
                  <a:srgbClr val="FF0000"/>
                </a:solidFill>
                <a:latin typeface="Alex Brush" charset="0"/>
                <a:ea typeface="Alex Brush" charset="0"/>
                <a:cs typeface="Alex Brush" charset="0"/>
              </a:rPr>
              <a:t> </a:t>
            </a:r>
            <a:r>
              <a:rPr lang="en-US" sz="3000" dirty="0" err="1">
                <a:solidFill>
                  <a:srgbClr val="FF0000"/>
                </a:solidFill>
                <a:latin typeface="Alex Brush" charset="0"/>
                <a:ea typeface="Alex Brush" charset="0"/>
                <a:cs typeface="Alex Brush" charset="0"/>
              </a:rPr>
              <a:t>ơn</a:t>
            </a:r>
            <a:r>
              <a:rPr lang="en-US" sz="3000" dirty="0">
                <a:solidFill>
                  <a:srgbClr val="FF0000"/>
                </a:solidFill>
                <a:latin typeface="Alex Brush" charset="0"/>
                <a:ea typeface="Alex Brush" charset="0"/>
                <a:cs typeface="Alex Brush" charset="0"/>
              </a:rPr>
              <a:t>!</a:t>
            </a:r>
          </a:p>
          <a:p>
            <a:r>
              <a:rPr lang="en-US" sz="1500" dirty="0" smtClean="0">
                <a:solidFill>
                  <a:prstClr val="black"/>
                </a:solidFill>
                <a:latin typeface="Alex Brush" charset="0"/>
                <a:ea typeface="Alex Brush" charset="0"/>
                <a:cs typeface="Alex Brush" charset="0"/>
              </a:rPr>
              <a:t>	Nguyễn </a:t>
            </a:r>
            <a:r>
              <a:rPr lang="en-US" sz="1500" dirty="0">
                <a:solidFill>
                  <a:prstClr val="black"/>
                </a:solidFill>
                <a:latin typeface="Alex Brush" charset="0"/>
                <a:ea typeface="Alex Brush" charset="0"/>
                <a:cs typeface="Alex Brush" charset="0"/>
              </a:rPr>
              <a:t>Thị Thu </a:t>
            </a:r>
            <a:r>
              <a:rPr lang="en-US" sz="1500" dirty="0" err="1" smtClean="0">
                <a:solidFill>
                  <a:prstClr val="black"/>
                </a:solidFill>
                <a:latin typeface="Alex Brush" charset="0"/>
                <a:ea typeface="Alex Brush" charset="0"/>
                <a:cs typeface="Alex Brush" charset="0"/>
              </a:rPr>
              <a:t>Thủy</a:t>
            </a:r>
            <a:r>
              <a:rPr lang="en-US" sz="1500" dirty="0" smtClean="0">
                <a:solidFill>
                  <a:prstClr val="black"/>
                </a:solidFill>
                <a:latin typeface="Alex Brush" charset="0"/>
                <a:ea typeface="Alex Brush" charset="0"/>
                <a:cs typeface="Alex Brush" charset="0"/>
              </a:rPr>
              <a:t>.</a:t>
            </a:r>
          </a:p>
          <a:p>
            <a:r>
              <a:rPr lang="en-US" sz="1500" dirty="0" smtClean="0">
                <a:solidFill>
                  <a:prstClr val="black"/>
                </a:solidFill>
                <a:latin typeface="Alex Brush" charset="0"/>
                <a:ea typeface="Alex Brush" charset="0"/>
                <a:cs typeface="Alex Brush" charset="0"/>
              </a:rPr>
              <a:t>TP. </a:t>
            </a:r>
            <a:r>
              <a:rPr lang="en-US" sz="1500" dirty="0" err="1" smtClean="0">
                <a:solidFill>
                  <a:prstClr val="black"/>
                </a:solidFill>
                <a:latin typeface="Alex Brush" charset="0"/>
                <a:ea typeface="Alex Brush" charset="0"/>
                <a:cs typeface="Alex Brush" charset="0"/>
              </a:rPr>
              <a:t>Phòng</a:t>
            </a:r>
            <a:r>
              <a:rPr lang="en-US" sz="1500" dirty="0" smtClean="0">
                <a:solidFill>
                  <a:prstClr val="black"/>
                </a:solidFill>
                <a:latin typeface="Alex Brush" charset="0"/>
                <a:ea typeface="Alex Brush" charset="0"/>
                <a:cs typeface="Alex Brush" charset="0"/>
              </a:rPr>
              <a:t> </a:t>
            </a:r>
            <a:r>
              <a:rPr lang="en-US" sz="1500" dirty="0" err="1" smtClean="0">
                <a:solidFill>
                  <a:prstClr val="black"/>
                </a:solidFill>
                <a:latin typeface="Alex Brush" charset="0"/>
                <a:ea typeface="Alex Brush" charset="0"/>
                <a:cs typeface="Alex Brush" charset="0"/>
              </a:rPr>
              <a:t>Hợp</a:t>
            </a:r>
            <a:r>
              <a:rPr lang="en-US" sz="1500" dirty="0" smtClean="0">
                <a:solidFill>
                  <a:prstClr val="black"/>
                </a:solidFill>
                <a:latin typeface="Alex Brush" charset="0"/>
                <a:ea typeface="Alex Brush" charset="0"/>
                <a:cs typeface="Alex Brush" charset="0"/>
              </a:rPr>
              <a:t> </a:t>
            </a:r>
            <a:r>
              <a:rPr lang="en-US" sz="1500" dirty="0" err="1" smtClean="0">
                <a:solidFill>
                  <a:prstClr val="black"/>
                </a:solidFill>
                <a:latin typeface="Alex Brush" charset="0"/>
                <a:ea typeface="Alex Brush" charset="0"/>
                <a:cs typeface="Alex Brush" charset="0"/>
              </a:rPr>
              <a:t>tác</a:t>
            </a:r>
            <a:r>
              <a:rPr lang="en-US" sz="1500" dirty="0" smtClean="0">
                <a:solidFill>
                  <a:prstClr val="black"/>
                </a:solidFill>
                <a:latin typeface="Alex Brush" charset="0"/>
                <a:ea typeface="Alex Brush" charset="0"/>
                <a:cs typeface="Alex Brush" charset="0"/>
              </a:rPr>
              <a:t> – </a:t>
            </a:r>
            <a:r>
              <a:rPr lang="en-US" sz="1500" dirty="0" err="1" smtClean="0">
                <a:solidFill>
                  <a:prstClr val="black"/>
                </a:solidFill>
                <a:latin typeface="Alex Brush" charset="0"/>
                <a:ea typeface="Alex Brush" charset="0"/>
                <a:cs typeface="Alex Brush" charset="0"/>
              </a:rPr>
              <a:t>Quản</a:t>
            </a:r>
            <a:r>
              <a:rPr lang="en-US" sz="1500" dirty="0" smtClean="0">
                <a:solidFill>
                  <a:prstClr val="black"/>
                </a:solidFill>
                <a:latin typeface="Alex Brush" charset="0"/>
                <a:ea typeface="Alex Brush" charset="0"/>
                <a:cs typeface="Alex Brush" charset="0"/>
              </a:rPr>
              <a:t> </a:t>
            </a:r>
            <a:r>
              <a:rPr lang="en-US" sz="1500" dirty="0" err="1" smtClean="0">
                <a:solidFill>
                  <a:prstClr val="black"/>
                </a:solidFill>
                <a:latin typeface="Alex Brush" charset="0"/>
                <a:ea typeface="Alex Brush" charset="0"/>
                <a:cs typeface="Alex Brush" charset="0"/>
              </a:rPr>
              <a:t>lý</a:t>
            </a:r>
            <a:r>
              <a:rPr lang="en-US" sz="1500" dirty="0" smtClean="0">
                <a:solidFill>
                  <a:prstClr val="black"/>
                </a:solidFill>
                <a:latin typeface="Alex Brush" charset="0"/>
                <a:ea typeface="Alex Brush" charset="0"/>
                <a:cs typeface="Alex Brush" charset="0"/>
              </a:rPr>
              <a:t> </a:t>
            </a:r>
            <a:r>
              <a:rPr lang="en-US" sz="1500" dirty="0" err="1" smtClean="0">
                <a:solidFill>
                  <a:prstClr val="black"/>
                </a:solidFill>
                <a:latin typeface="Alex Brush" charset="0"/>
                <a:ea typeface="Alex Brush" charset="0"/>
                <a:cs typeface="Alex Brush" charset="0"/>
              </a:rPr>
              <a:t>tài</a:t>
            </a:r>
            <a:r>
              <a:rPr lang="en-US" sz="1500" dirty="0" smtClean="0">
                <a:solidFill>
                  <a:prstClr val="black"/>
                </a:solidFill>
                <a:latin typeface="Alex Brush" charset="0"/>
                <a:ea typeface="Alex Brush" charset="0"/>
                <a:cs typeface="Alex Brush" charset="0"/>
              </a:rPr>
              <a:t> </a:t>
            </a:r>
            <a:r>
              <a:rPr lang="en-US" sz="1500" dirty="0" err="1" smtClean="0">
                <a:solidFill>
                  <a:prstClr val="black"/>
                </a:solidFill>
                <a:latin typeface="Alex Brush" charset="0"/>
                <a:ea typeface="Alex Brush" charset="0"/>
                <a:cs typeface="Alex Brush" charset="0"/>
              </a:rPr>
              <a:t>nguyên</a:t>
            </a:r>
            <a:endParaRPr lang="en-US" sz="1500" dirty="0">
              <a:solidFill>
                <a:prstClr val="black"/>
              </a:solidFill>
              <a:latin typeface="Alex Brush" charset="0"/>
              <a:ea typeface="Alex Brush" charset="0"/>
              <a:cs typeface="Alex Brush" charset="0"/>
            </a:endParaRPr>
          </a:p>
          <a:p>
            <a:r>
              <a:rPr lang="en-US" sz="1500" dirty="0">
                <a:solidFill>
                  <a:prstClr val="black"/>
                </a:solidFill>
                <a:latin typeface="Alex Brush" charset="0"/>
                <a:ea typeface="Alex Brush" charset="0"/>
                <a:cs typeface="Alex Brush" charset="0"/>
              </a:rPr>
              <a:t>	thuthuy@vnnic.vn</a:t>
            </a:r>
          </a:p>
        </p:txBody>
      </p:sp>
      <p:sp>
        <p:nvSpPr>
          <p:cNvPr id="6" name="TextBox 5"/>
          <p:cNvSpPr txBox="1"/>
          <p:nvPr/>
        </p:nvSpPr>
        <p:spPr>
          <a:xfrm>
            <a:off x="2159540" y="770510"/>
            <a:ext cx="1571264" cy="369332"/>
          </a:xfrm>
          <a:prstGeom prst="rect">
            <a:avLst/>
          </a:prstGeom>
          <a:noFill/>
        </p:spPr>
        <p:txBody>
          <a:bodyPr wrap="none" rtlCol="0">
            <a:spAutoFit/>
          </a:bodyPr>
          <a:lstStyle/>
          <a:p>
            <a:r>
              <a:rPr lang="en-US" dirty="0" err="1">
                <a:solidFill>
                  <a:srgbClr val="3587CB"/>
                </a:solidFill>
                <a:latin typeface="Times New Roman" charset="0"/>
                <a:ea typeface="Times New Roman" charset="0"/>
                <a:cs typeface="Times New Roman" charset="0"/>
              </a:rPr>
              <a:t>info@vnnic.vn</a:t>
            </a:r>
            <a:endParaRPr lang="en-US" dirty="0">
              <a:solidFill>
                <a:srgbClr val="3587CB"/>
              </a:solidFill>
              <a:latin typeface="Times New Roman" charset="0"/>
              <a:ea typeface="Times New Roman" charset="0"/>
              <a:cs typeface="Times New Roman" charset="0"/>
            </a:endParaRPr>
          </a:p>
        </p:txBody>
      </p:sp>
      <p:sp>
        <p:nvSpPr>
          <p:cNvPr id="7" name="TextBox 6"/>
          <p:cNvSpPr txBox="1"/>
          <p:nvPr/>
        </p:nvSpPr>
        <p:spPr>
          <a:xfrm>
            <a:off x="6882632" y="632010"/>
            <a:ext cx="2140330" cy="646331"/>
          </a:xfrm>
          <a:prstGeom prst="rect">
            <a:avLst/>
          </a:prstGeom>
          <a:noFill/>
        </p:spPr>
        <p:txBody>
          <a:bodyPr wrap="none" rtlCol="0">
            <a:spAutoFit/>
          </a:bodyPr>
          <a:lstStyle/>
          <a:p>
            <a:r>
              <a:rPr lang="en-US" dirty="0">
                <a:solidFill>
                  <a:srgbClr val="3587CB"/>
                </a:solidFill>
                <a:latin typeface="Times New Roman" charset="0"/>
                <a:ea typeface="Times New Roman" charset="0"/>
                <a:cs typeface="Times New Roman" charset="0"/>
              </a:rPr>
              <a:t>18 Nguyen Du Street</a:t>
            </a:r>
          </a:p>
          <a:p>
            <a:r>
              <a:rPr lang="en-US" dirty="0">
                <a:solidFill>
                  <a:srgbClr val="3587CB"/>
                </a:solidFill>
                <a:latin typeface="Times New Roman" charset="0"/>
                <a:ea typeface="Times New Roman" charset="0"/>
                <a:cs typeface="Times New Roman" charset="0"/>
              </a:rPr>
              <a:t>Hanoi, Viet Nam</a:t>
            </a:r>
          </a:p>
        </p:txBody>
      </p:sp>
      <p:sp>
        <p:nvSpPr>
          <p:cNvPr id="8" name="TextBox 7"/>
          <p:cNvSpPr txBox="1"/>
          <p:nvPr/>
        </p:nvSpPr>
        <p:spPr>
          <a:xfrm>
            <a:off x="2159020" y="4064250"/>
            <a:ext cx="2672526" cy="369332"/>
          </a:xfrm>
          <a:prstGeom prst="rect">
            <a:avLst/>
          </a:prstGeom>
          <a:noFill/>
        </p:spPr>
        <p:txBody>
          <a:bodyPr wrap="none" rtlCol="0">
            <a:spAutoFit/>
          </a:bodyPr>
          <a:lstStyle/>
          <a:p>
            <a:r>
              <a:rPr lang="vi-VN" altLang="en-US" dirty="0" smtClean="0">
                <a:solidFill>
                  <a:srgbClr val="3587CB"/>
                </a:solidFill>
                <a:latin typeface="Times New Roman" charset="0"/>
                <a:ea typeface="Times New Roman" charset="0"/>
                <a:cs typeface="Times New Roman" charset="0"/>
              </a:rPr>
              <a:t>0</a:t>
            </a:r>
            <a:r>
              <a:rPr lang="en-US" altLang="en-US" dirty="0">
                <a:solidFill>
                  <a:srgbClr val="3587CB"/>
                </a:solidFill>
                <a:latin typeface="Times New Roman" charset="0"/>
                <a:ea typeface="Times New Roman" charset="0"/>
                <a:cs typeface="Times New Roman" charset="0"/>
              </a:rPr>
              <a:t>2</a:t>
            </a:r>
            <a:r>
              <a:rPr lang="vi-VN" altLang="en-US" dirty="0">
                <a:solidFill>
                  <a:srgbClr val="3587CB"/>
                </a:solidFill>
                <a:latin typeface="Times New Roman" charset="0"/>
                <a:ea typeface="Times New Roman" charset="0"/>
                <a:cs typeface="Times New Roman" charset="0"/>
              </a:rPr>
              <a:t>4-35564944, máy lẻ </a:t>
            </a:r>
            <a:r>
              <a:rPr lang="en-US" altLang="en-US" dirty="0" smtClean="0">
                <a:solidFill>
                  <a:srgbClr val="3587CB"/>
                </a:solidFill>
                <a:latin typeface="Times New Roman" charset="0"/>
                <a:ea typeface="Times New Roman" charset="0"/>
                <a:cs typeface="Times New Roman" charset="0"/>
              </a:rPr>
              <a:t>100</a:t>
            </a:r>
            <a:endParaRPr lang="vi-VN" altLang="en-US" dirty="0">
              <a:solidFill>
                <a:srgbClr val="3587CB"/>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22155904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E9EB04D4-A826-4C57-AED7-3825C2AE3A76}" type="slidenum">
              <a:rPr lang="en-US"/>
              <a:pPr>
                <a:defRPr/>
              </a:pPr>
              <a:t>3</a:t>
            </a:fld>
            <a:endParaRPr lang="en-US"/>
          </a:p>
        </p:txBody>
      </p:sp>
      <p:sp>
        <p:nvSpPr>
          <p:cNvPr id="11269" name="Rectangle 2"/>
          <p:cNvSpPr>
            <a:spLocks noGrp="1" noChangeArrowheads="1"/>
          </p:cNvSpPr>
          <p:nvPr>
            <p:ph type="title"/>
          </p:nvPr>
        </p:nvSpPr>
        <p:spPr>
          <a:xfrm>
            <a:off x="152400" y="133350"/>
            <a:ext cx="8991600" cy="419106"/>
          </a:xfrm>
        </p:spPr>
        <p:txBody>
          <a:bodyPr/>
          <a:lstStyle/>
          <a:p>
            <a:pPr lvl="0"/>
            <a:endParaRPr lang="en-US" sz="2000" dirty="0"/>
          </a:p>
        </p:txBody>
      </p:sp>
      <p:graphicFrame>
        <p:nvGraphicFramePr>
          <p:cNvPr id="5" name="Content Placeholder 1"/>
          <p:cNvGraphicFramePr>
            <a:graphicFrameLocks/>
          </p:cNvGraphicFramePr>
          <p:nvPr>
            <p:extLst>
              <p:ext uri="{D42A27DB-BD31-4B8C-83A1-F6EECF244321}">
                <p14:modId xmlns:p14="http://schemas.microsoft.com/office/powerpoint/2010/main" val="2412983933"/>
              </p:ext>
            </p:extLst>
          </p:nvPr>
        </p:nvGraphicFramePr>
        <p:xfrm>
          <a:off x="578224" y="806824"/>
          <a:ext cx="8027894" cy="3455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2151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2000" dirty="0"/>
          </a:p>
        </p:txBody>
      </p:sp>
      <p:sp>
        <p:nvSpPr>
          <p:cNvPr id="3" name="Rectangle 2"/>
          <p:cNvSpPr/>
          <p:nvPr/>
        </p:nvSpPr>
        <p:spPr>
          <a:xfrm>
            <a:off x="76200" y="895350"/>
            <a:ext cx="4572000" cy="1569660"/>
          </a:xfrm>
          <a:prstGeom prst="rect">
            <a:avLst/>
          </a:prstGeom>
        </p:spPr>
        <p:txBody>
          <a:bodyPr wrap="square">
            <a:spAutoFit/>
          </a:bodyPr>
          <a:lstStyle/>
          <a:p>
            <a:pPr lvl="1">
              <a:defRPr/>
            </a:pPr>
            <a:r>
              <a:rPr lang="en-US" altLang="ja-JP" sz="2400" b="1" dirty="0" smtClean="0">
                <a:latin typeface="Times New Roman" panose="02020603050405020304" pitchFamily="18" charset="0"/>
                <a:cs typeface="Times New Roman" panose="02020603050405020304" pitchFamily="18" charset="0"/>
              </a:rPr>
              <a:t>- </a:t>
            </a:r>
            <a:r>
              <a:rPr lang="vi-VN" altLang="ja-JP" sz="2400" b="1" dirty="0" smtClean="0">
                <a:latin typeface="Times New Roman" panose="02020603050405020304" pitchFamily="18" charset="0"/>
                <a:cs typeface="Times New Roman" panose="02020603050405020304" pitchFamily="18" charset="0"/>
              </a:rPr>
              <a:t>Khái niệm New gTLD </a:t>
            </a:r>
            <a:endParaRPr lang="en-US" altLang="ja-JP" sz="2400" b="1" dirty="0" smtClean="0">
              <a:latin typeface="Times New Roman" panose="02020603050405020304" pitchFamily="18" charset="0"/>
              <a:cs typeface="Times New Roman" panose="02020603050405020304" pitchFamily="18" charset="0"/>
            </a:endParaRPr>
          </a:p>
          <a:p>
            <a:pPr lvl="1">
              <a:buFontTx/>
              <a:buChar char="-"/>
              <a:defRPr/>
            </a:pPr>
            <a:endParaRPr lang="en-US" altLang="ja-JP" sz="2400" b="1" dirty="0">
              <a:latin typeface="Times New Roman" panose="02020603050405020304" pitchFamily="18" charset="0"/>
              <a:cs typeface="Times New Roman" panose="02020603050405020304" pitchFamily="18" charset="0"/>
            </a:endParaRPr>
          </a:p>
          <a:p>
            <a:pPr lvl="1">
              <a:defRPr/>
            </a:pP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Tình</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hình</a:t>
            </a:r>
            <a:r>
              <a:rPr lang="en-US" altLang="ja-JP" sz="2400" b="1" dirty="0" smtClean="0">
                <a:latin typeface="Times New Roman" panose="02020603050405020304" pitchFamily="18" charset="0"/>
                <a:cs typeface="Times New Roman" panose="02020603050405020304" pitchFamily="18" charset="0"/>
              </a:rPr>
              <a:t> </a:t>
            </a:r>
            <a:r>
              <a:rPr lang="vi-VN" altLang="ja-JP" sz="2400" b="1" dirty="0" smtClean="0">
                <a:latin typeface="Times New Roman" panose="02020603050405020304" pitchFamily="18" charset="0"/>
                <a:cs typeface="Times New Roman" panose="02020603050405020304" pitchFamily="18" charset="0"/>
              </a:rPr>
              <a:t>New </a:t>
            </a:r>
            <a:r>
              <a:rPr lang="en-US" altLang="ja-JP" sz="2400" b="1" dirty="0" err="1" smtClean="0">
                <a:latin typeface="Times New Roman" panose="02020603050405020304" pitchFamily="18" charset="0"/>
                <a:cs typeface="Times New Roman" panose="02020603050405020304" pitchFamily="18" charset="0"/>
              </a:rPr>
              <a:t>gTLD</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trên</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Thế</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giới</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và</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tại</a:t>
            </a:r>
            <a:r>
              <a:rPr lang="en-US" altLang="ja-JP" sz="2400" b="1" dirty="0" smtClean="0">
                <a:latin typeface="Times New Roman" panose="02020603050405020304" pitchFamily="18" charset="0"/>
                <a:cs typeface="Times New Roman" panose="02020603050405020304" pitchFamily="18" charset="0"/>
              </a:rPr>
              <a:t> </a:t>
            </a:r>
            <a:r>
              <a:rPr lang="en-US" altLang="ja-JP" sz="2400" b="1" dirty="0" err="1" smtClean="0">
                <a:latin typeface="Times New Roman" panose="02020603050405020304" pitchFamily="18" charset="0"/>
                <a:cs typeface="Times New Roman" panose="02020603050405020304" pitchFamily="18" charset="0"/>
              </a:rPr>
              <a:t>Việt</a:t>
            </a:r>
            <a:r>
              <a:rPr lang="en-US" altLang="ja-JP" sz="2400" b="1" dirty="0" smtClean="0">
                <a:latin typeface="Times New Roman" panose="02020603050405020304" pitchFamily="18" charset="0"/>
                <a:cs typeface="Times New Roman" panose="02020603050405020304" pitchFamily="18" charset="0"/>
              </a:rPr>
              <a:t> Nam</a:t>
            </a:r>
            <a:endParaRPr lang="en-US" sz="2400" dirty="0">
              <a:latin typeface="Times New Roman" panose="02020603050405020304" pitchFamily="18" charset="0"/>
              <a:cs typeface="Times New Roman" panose="02020603050405020304" pitchFamily="18" charset="0"/>
            </a:endParaRPr>
          </a:p>
        </p:txBody>
      </p:sp>
      <p:pic>
        <p:nvPicPr>
          <p:cNvPr id="4" name="Picture 4" descr="http://ezoneinteractive.com/wp-content/uploads/2014/07/New-gTLD-Ezone-Interactive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819150"/>
            <a:ext cx="42672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1929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2000" dirty="0"/>
          </a:p>
        </p:txBody>
      </p:sp>
      <p:sp>
        <p:nvSpPr>
          <p:cNvPr id="3" name="Rectangle 2"/>
          <p:cNvSpPr/>
          <p:nvPr/>
        </p:nvSpPr>
        <p:spPr>
          <a:xfrm>
            <a:off x="685800" y="666750"/>
            <a:ext cx="7391400" cy="2308324"/>
          </a:xfrm>
          <a:prstGeom prst="rect">
            <a:avLst/>
          </a:prstGeom>
        </p:spPr>
        <p:txBody>
          <a:bodyPr wrap="square">
            <a:spAutoFit/>
          </a:bodyPr>
          <a:lstStyle/>
          <a:p>
            <a:pPr algn="ctr"/>
            <a:r>
              <a:rPr lang="vi-VN" b="1" i="1" dirty="0">
                <a:latin typeface="+mj-lt"/>
              </a:rPr>
              <a:t>Tên miền chung mới cấp cao nhất</a:t>
            </a:r>
            <a:r>
              <a:rPr lang="en-US" b="1" i="1" dirty="0">
                <a:latin typeface="+mj-lt"/>
              </a:rPr>
              <a:t>: </a:t>
            </a:r>
          </a:p>
          <a:p>
            <a:pPr algn="ctr"/>
            <a:r>
              <a:rPr lang="vi-VN" b="1" dirty="0">
                <a:solidFill>
                  <a:srgbClr val="FF0000"/>
                </a:solidFill>
                <a:latin typeface="+mj-lt"/>
              </a:rPr>
              <a:t>New</a:t>
            </a:r>
            <a:r>
              <a:rPr lang="vi-VN" b="1" dirty="0">
                <a:latin typeface="+mj-lt"/>
              </a:rPr>
              <a:t> </a:t>
            </a:r>
            <a:r>
              <a:rPr lang="en-US" b="1" dirty="0">
                <a:solidFill>
                  <a:srgbClr val="FF0000"/>
                </a:solidFill>
                <a:latin typeface="+mj-lt"/>
              </a:rPr>
              <a:t>G</a:t>
            </a:r>
            <a:r>
              <a:rPr lang="en-US" b="1" dirty="0">
                <a:latin typeface="+mj-lt"/>
              </a:rPr>
              <a:t>eneric  </a:t>
            </a:r>
            <a:r>
              <a:rPr lang="vi-VN" b="1" dirty="0">
                <a:solidFill>
                  <a:srgbClr val="FF0000"/>
                </a:solidFill>
                <a:latin typeface="+mj-lt"/>
              </a:rPr>
              <a:t>T</a:t>
            </a:r>
            <a:r>
              <a:rPr lang="en-US" b="1" dirty="0">
                <a:latin typeface="+mj-lt"/>
              </a:rPr>
              <a:t>op - </a:t>
            </a:r>
            <a:r>
              <a:rPr lang="vi-VN" b="1" dirty="0">
                <a:solidFill>
                  <a:srgbClr val="FF0000"/>
                </a:solidFill>
                <a:latin typeface="+mj-lt"/>
              </a:rPr>
              <a:t>L</a:t>
            </a:r>
            <a:r>
              <a:rPr lang="en-US" b="1" dirty="0" err="1">
                <a:latin typeface="+mj-lt"/>
              </a:rPr>
              <a:t>evel</a:t>
            </a:r>
            <a:r>
              <a:rPr lang="en-US" b="1" dirty="0">
                <a:latin typeface="+mj-lt"/>
              </a:rPr>
              <a:t> </a:t>
            </a:r>
            <a:r>
              <a:rPr lang="vi-VN" b="1" dirty="0">
                <a:solidFill>
                  <a:srgbClr val="FF0000"/>
                </a:solidFill>
                <a:latin typeface="+mj-lt"/>
              </a:rPr>
              <a:t>D</a:t>
            </a:r>
            <a:r>
              <a:rPr lang="en-US" b="1" dirty="0" err="1">
                <a:latin typeface="+mj-lt"/>
              </a:rPr>
              <a:t>omains</a:t>
            </a:r>
            <a:r>
              <a:rPr lang="en-US" b="1" dirty="0">
                <a:latin typeface="+mj-lt"/>
              </a:rPr>
              <a:t> – </a:t>
            </a:r>
            <a:r>
              <a:rPr lang="en-US" b="1" dirty="0">
                <a:solidFill>
                  <a:srgbClr val="FF0000"/>
                </a:solidFill>
                <a:latin typeface="+mj-lt"/>
              </a:rPr>
              <a:t>New </a:t>
            </a:r>
            <a:r>
              <a:rPr lang="en-US" b="1" dirty="0" err="1">
                <a:solidFill>
                  <a:srgbClr val="FF0000"/>
                </a:solidFill>
                <a:latin typeface="+mj-lt"/>
              </a:rPr>
              <a:t>gTLD</a:t>
            </a:r>
            <a:r>
              <a:rPr lang="en-US" b="1" dirty="0">
                <a:solidFill>
                  <a:srgbClr val="FF0000"/>
                </a:solidFill>
                <a:latin typeface="+mj-lt"/>
              </a:rPr>
              <a:t> </a:t>
            </a:r>
            <a:r>
              <a:rPr lang="en-US" b="1" dirty="0">
                <a:latin typeface="+mj-lt"/>
              </a:rPr>
              <a:t>: </a:t>
            </a:r>
          </a:p>
          <a:p>
            <a:r>
              <a:rPr lang="vi-VN" dirty="0">
                <a:latin typeface="+mj-lt"/>
              </a:rPr>
              <a:t>là </a:t>
            </a:r>
            <a:r>
              <a:rPr lang="en-US" dirty="0" smtClean="0">
                <a:latin typeface="+mj-lt"/>
              </a:rPr>
              <a:t> </a:t>
            </a:r>
            <a:r>
              <a:rPr lang="en-US" dirty="0" err="1">
                <a:latin typeface="+mj-lt"/>
              </a:rPr>
              <a:t>tên</a:t>
            </a:r>
            <a:r>
              <a:rPr lang="en-US" dirty="0">
                <a:latin typeface="+mj-lt"/>
              </a:rPr>
              <a:t> </a:t>
            </a:r>
            <a:r>
              <a:rPr lang="en-US" dirty="0" err="1">
                <a:latin typeface="+mj-lt"/>
              </a:rPr>
              <a:t>miền</a:t>
            </a:r>
            <a:r>
              <a:rPr lang="en-US" dirty="0">
                <a:latin typeface="+mj-lt"/>
              </a:rPr>
              <a:t> </a:t>
            </a:r>
            <a:r>
              <a:rPr lang="en-US" dirty="0" err="1">
                <a:latin typeface="+mj-lt"/>
              </a:rPr>
              <a:t>chung</a:t>
            </a:r>
            <a:r>
              <a:rPr lang="en-US" dirty="0">
                <a:latin typeface="+mj-lt"/>
              </a:rPr>
              <a:t> </a:t>
            </a:r>
            <a:r>
              <a:rPr lang="en-US" dirty="0" err="1">
                <a:latin typeface="+mj-lt"/>
              </a:rPr>
              <a:t>cấp</a:t>
            </a:r>
            <a:r>
              <a:rPr lang="en-US" dirty="0">
                <a:latin typeface="+mj-lt"/>
              </a:rPr>
              <a:t> </a:t>
            </a:r>
            <a:r>
              <a:rPr lang="en-US" dirty="0" err="1">
                <a:latin typeface="+mj-lt"/>
              </a:rPr>
              <a:t>cao</a:t>
            </a:r>
            <a:r>
              <a:rPr lang="en-US" dirty="0">
                <a:latin typeface="+mj-lt"/>
              </a:rPr>
              <a:t> </a:t>
            </a:r>
            <a:r>
              <a:rPr lang="en-US" dirty="0" err="1">
                <a:latin typeface="+mj-lt"/>
              </a:rPr>
              <a:t>nhất</a:t>
            </a:r>
            <a:r>
              <a:rPr lang="en-US" dirty="0">
                <a:latin typeface="+mj-lt"/>
              </a:rPr>
              <a:t> (</a:t>
            </a:r>
            <a:r>
              <a:rPr lang="en-US" dirty="0" err="1">
                <a:latin typeface="+mj-lt"/>
              </a:rPr>
              <a:t>gTLD</a:t>
            </a:r>
            <a:r>
              <a:rPr lang="en-US" dirty="0">
                <a:latin typeface="+mj-lt"/>
              </a:rPr>
              <a:t>) </a:t>
            </a:r>
            <a:r>
              <a:rPr lang="en-US" dirty="0" err="1">
                <a:latin typeface="+mj-lt"/>
              </a:rPr>
              <a:t>được</a:t>
            </a:r>
            <a:r>
              <a:rPr lang="en-US" dirty="0">
                <a:latin typeface="+mj-lt"/>
              </a:rPr>
              <a:t> </a:t>
            </a:r>
            <a:r>
              <a:rPr lang="en-US" dirty="0" err="1">
                <a:latin typeface="+mj-lt"/>
              </a:rPr>
              <a:t>Tổ</a:t>
            </a:r>
            <a:r>
              <a:rPr lang="en-US" dirty="0">
                <a:latin typeface="+mj-lt"/>
              </a:rPr>
              <a:t> </a:t>
            </a:r>
            <a:r>
              <a:rPr lang="en-US" dirty="0" err="1">
                <a:latin typeface="+mj-lt"/>
              </a:rPr>
              <a:t>chức</a:t>
            </a:r>
            <a:r>
              <a:rPr lang="en-US" dirty="0">
                <a:latin typeface="+mj-lt"/>
              </a:rPr>
              <a:t> </a:t>
            </a:r>
            <a:r>
              <a:rPr lang="en-US" dirty="0" err="1">
                <a:latin typeface="+mj-lt"/>
              </a:rPr>
              <a:t>quản</a:t>
            </a:r>
            <a:r>
              <a:rPr lang="en-US" dirty="0">
                <a:latin typeface="+mj-lt"/>
              </a:rPr>
              <a:t> </a:t>
            </a:r>
            <a:r>
              <a:rPr lang="en-US" dirty="0" err="1">
                <a:latin typeface="+mj-lt"/>
              </a:rPr>
              <a:t>lý</a:t>
            </a:r>
            <a:r>
              <a:rPr lang="en-US" dirty="0">
                <a:latin typeface="+mj-lt"/>
              </a:rPr>
              <a:t> </a:t>
            </a:r>
            <a:r>
              <a:rPr lang="en-US" dirty="0" err="1">
                <a:latin typeface="+mj-lt"/>
              </a:rPr>
              <a:t>tên</a:t>
            </a:r>
            <a:r>
              <a:rPr lang="en-US" dirty="0">
                <a:latin typeface="+mj-lt"/>
              </a:rPr>
              <a:t> </a:t>
            </a:r>
            <a:r>
              <a:rPr lang="en-US" dirty="0" err="1">
                <a:latin typeface="+mj-lt"/>
              </a:rPr>
              <a:t>miền</a:t>
            </a:r>
            <a:r>
              <a:rPr lang="en-US" dirty="0">
                <a:latin typeface="+mj-lt"/>
              </a:rPr>
              <a:t> </a:t>
            </a:r>
            <a:r>
              <a:rPr lang="en-US" dirty="0" err="1">
                <a:latin typeface="+mj-lt"/>
              </a:rPr>
              <a:t>quốc</a:t>
            </a:r>
            <a:r>
              <a:rPr lang="en-US" dirty="0">
                <a:latin typeface="+mj-lt"/>
              </a:rPr>
              <a:t> </a:t>
            </a:r>
            <a:r>
              <a:rPr lang="en-US" dirty="0" err="1">
                <a:latin typeface="+mj-lt"/>
              </a:rPr>
              <a:t>tế</a:t>
            </a:r>
            <a:r>
              <a:rPr lang="en-US" dirty="0">
                <a:latin typeface="+mj-lt"/>
              </a:rPr>
              <a:t> - ICANN </a:t>
            </a:r>
            <a:r>
              <a:rPr lang="en-US" dirty="0" err="1">
                <a:latin typeface="+mj-lt"/>
              </a:rPr>
              <a:t>mở</a:t>
            </a:r>
            <a:r>
              <a:rPr lang="en-US" dirty="0">
                <a:latin typeface="+mj-lt"/>
              </a:rPr>
              <a:t> </a:t>
            </a:r>
            <a:r>
              <a:rPr lang="en-US" dirty="0" err="1">
                <a:latin typeface="+mj-lt"/>
              </a:rPr>
              <a:t>rộng</a:t>
            </a:r>
            <a:r>
              <a:rPr lang="en-US" dirty="0">
                <a:latin typeface="+mj-lt"/>
              </a:rPr>
              <a:t> </a:t>
            </a:r>
            <a:r>
              <a:rPr lang="en-US" dirty="0" err="1">
                <a:latin typeface="+mj-lt"/>
              </a:rPr>
              <a:t>cấp</a:t>
            </a:r>
            <a:r>
              <a:rPr lang="en-US" dirty="0">
                <a:latin typeface="+mj-lt"/>
              </a:rPr>
              <a:t> </a:t>
            </a:r>
            <a:r>
              <a:rPr lang="en-US" dirty="0" err="1">
                <a:latin typeface="+mj-lt"/>
              </a:rPr>
              <a:t>phát</a:t>
            </a:r>
            <a:r>
              <a:rPr lang="en-US" dirty="0">
                <a:latin typeface="+mj-lt"/>
              </a:rPr>
              <a:t> </a:t>
            </a:r>
            <a:r>
              <a:rPr lang="en-US" dirty="0" err="1">
                <a:latin typeface="+mj-lt"/>
              </a:rPr>
              <a:t>trực</a:t>
            </a:r>
            <a:r>
              <a:rPr lang="en-US" dirty="0">
                <a:latin typeface="+mj-lt"/>
              </a:rPr>
              <a:t> </a:t>
            </a:r>
            <a:r>
              <a:rPr lang="en-US" dirty="0" err="1">
                <a:latin typeface="+mj-lt"/>
              </a:rPr>
              <a:t>tiếp</a:t>
            </a:r>
            <a:r>
              <a:rPr lang="en-US" dirty="0">
                <a:latin typeface="+mj-lt"/>
              </a:rPr>
              <a:t> </a:t>
            </a:r>
            <a:r>
              <a:rPr lang="en-US" dirty="0" err="1">
                <a:latin typeface="+mj-lt"/>
              </a:rPr>
              <a:t>cho</a:t>
            </a:r>
            <a:r>
              <a:rPr lang="en-US" dirty="0">
                <a:latin typeface="+mj-lt"/>
              </a:rPr>
              <a:t> </a:t>
            </a:r>
            <a:r>
              <a:rPr lang="en-US" dirty="0" err="1">
                <a:latin typeface="+mj-lt"/>
              </a:rPr>
              <a:t>các</a:t>
            </a:r>
            <a:r>
              <a:rPr lang="en-US" dirty="0">
                <a:latin typeface="+mj-lt"/>
              </a:rPr>
              <a:t> </a:t>
            </a:r>
            <a:r>
              <a:rPr lang="en-US" dirty="0" err="1">
                <a:latin typeface="+mj-lt"/>
              </a:rPr>
              <a:t>tổ</a:t>
            </a:r>
            <a:r>
              <a:rPr lang="en-US" dirty="0">
                <a:latin typeface="+mj-lt"/>
              </a:rPr>
              <a:t> </a:t>
            </a:r>
            <a:r>
              <a:rPr lang="en-US" dirty="0" err="1">
                <a:latin typeface="+mj-lt"/>
              </a:rPr>
              <a:t>chức</a:t>
            </a:r>
            <a:r>
              <a:rPr lang="en-US" dirty="0">
                <a:latin typeface="+mj-lt"/>
              </a:rPr>
              <a:t>, </a:t>
            </a:r>
            <a:r>
              <a:rPr lang="en-US" dirty="0" err="1">
                <a:latin typeface="+mj-lt"/>
              </a:rPr>
              <a:t>cá</a:t>
            </a:r>
            <a:r>
              <a:rPr lang="en-US" dirty="0">
                <a:latin typeface="+mj-lt"/>
              </a:rPr>
              <a:t> </a:t>
            </a:r>
            <a:r>
              <a:rPr lang="en-US" dirty="0" err="1">
                <a:latin typeface="+mj-lt"/>
              </a:rPr>
              <a:t>nhân</a:t>
            </a:r>
            <a:r>
              <a:rPr lang="en-US" dirty="0">
                <a:latin typeface="+mj-lt"/>
              </a:rPr>
              <a:t> </a:t>
            </a:r>
            <a:r>
              <a:rPr lang="en-US" dirty="0" err="1">
                <a:latin typeface="+mj-lt"/>
              </a:rPr>
              <a:t>trên</a:t>
            </a:r>
            <a:r>
              <a:rPr lang="en-US" dirty="0">
                <a:latin typeface="+mj-lt"/>
              </a:rPr>
              <a:t> </a:t>
            </a:r>
            <a:r>
              <a:rPr lang="en-US" dirty="0" err="1">
                <a:latin typeface="+mj-lt"/>
              </a:rPr>
              <a:t>thế</a:t>
            </a:r>
            <a:r>
              <a:rPr lang="en-US" dirty="0">
                <a:latin typeface="+mj-lt"/>
              </a:rPr>
              <a:t> </a:t>
            </a:r>
            <a:r>
              <a:rPr lang="en-US" dirty="0" err="1">
                <a:latin typeface="+mj-lt"/>
              </a:rPr>
              <a:t>giới</a:t>
            </a:r>
            <a:r>
              <a:rPr lang="en-US" dirty="0">
                <a:latin typeface="+mj-lt"/>
              </a:rPr>
              <a:t> </a:t>
            </a:r>
            <a:r>
              <a:rPr lang="en-US" dirty="0" err="1">
                <a:latin typeface="+mj-lt"/>
              </a:rPr>
              <a:t>theo</a:t>
            </a:r>
            <a:r>
              <a:rPr lang="en-US" dirty="0">
                <a:latin typeface="+mj-lt"/>
              </a:rPr>
              <a:t> </a:t>
            </a:r>
            <a:r>
              <a:rPr lang="en-US" dirty="0" err="1">
                <a:latin typeface="+mj-lt"/>
              </a:rPr>
              <a:t>chương</a:t>
            </a:r>
            <a:r>
              <a:rPr lang="en-US" dirty="0">
                <a:latin typeface="+mj-lt"/>
              </a:rPr>
              <a:t> </a:t>
            </a:r>
            <a:r>
              <a:rPr lang="en-US" dirty="0" err="1">
                <a:latin typeface="+mj-lt"/>
              </a:rPr>
              <a:t>trình</a:t>
            </a:r>
            <a:r>
              <a:rPr lang="en-US" dirty="0">
                <a:latin typeface="+mj-lt"/>
              </a:rPr>
              <a:t> </a:t>
            </a:r>
            <a:r>
              <a:rPr lang="en-US" dirty="0" err="1">
                <a:latin typeface="+mj-lt"/>
              </a:rPr>
              <a:t>mở</a:t>
            </a:r>
            <a:r>
              <a:rPr lang="en-US" dirty="0">
                <a:latin typeface="+mj-lt"/>
              </a:rPr>
              <a:t> </a:t>
            </a:r>
            <a:r>
              <a:rPr lang="en-US" dirty="0" err="1">
                <a:latin typeface="+mj-lt"/>
              </a:rPr>
              <a:t>rộng</a:t>
            </a:r>
            <a:r>
              <a:rPr lang="en-US" dirty="0">
                <a:latin typeface="+mj-lt"/>
              </a:rPr>
              <a:t> </a:t>
            </a:r>
            <a:r>
              <a:rPr lang="en-US" dirty="0" err="1">
                <a:latin typeface="+mj-lt"/>
              </a:rPr>
              <a:t>đuôi</a:t>
            </a:r>
            <a:r>
              <a:rPr lang="en-US" dirty="0">
                <a:latin typeface="+mj-lt"/>
              </a:rPr>
              <a:t> </a:t>
            </a:r>
            <a:r>
              <a:rPr lang="en-US" dirty="0" err="1">
                <a:latin typeface="+mj-lt"/>
              </a:rPr>
              <a:t>tên</a:t>
            </a:r>
            <a:r>
              <a:rPr lang="en-US" dirty="0">
                <a:latin typeface="+mj-lt"/>
              </a:rPr>
              <a:t> </a:t>
            </a:r>
            <a:r>
              <a:rPr lang="en-US" dirty="0" err="1">
                <a:latin typeface="+mj-lt"/>
              </a:rPr>
              <a:t>miền</a:t>
            </a:r>
            <a:r>
              <a:rPr lang="en-US" dirty="0">
                <a:latin typeface="+mj-lt"/>
              </a:rPr>
              <a:t> </a:t>
            </a:r>
            <a:r>
              <a:rPr lang="en-US" dirty="0" err="1">
                <a:latin typeface="+mj-lt"/>
              </a:rPr>
              <a:t>dùng</a:t>
            </a:r>
            <a:r>
              <a:rPr lang="en-US" dirty="0">
                <a:latin typeface="+mj-lt"/>
              </a:rPr>
              <a:t> </a:t>
            </a:r>
            <a:r>
              <a:rPr lang="en-US" dirty="0" err="1">
                <a:latin typeface="+mj-lt"/>
              </a:rPr>
              <a:t>chung</a:t>
            </a:r>
            <a:r>
              <a:rPr lang="en-US" dirty="0">
                <a:latin typeface="+mj-lt"/>
              </a:rPr>
              <a:t> </a:t>
            </a:r>
            <a:r>
              <a:rPr lang="en-US" dirty="0" err="1">
                <a:latin typeface="+mj-lt"/>
              </a:rPr>
              <a:t>cấp</a:t>
            </a:r>
            <a:r>
              <a:rPr lang="en-US" dirty="0">
                <a:latin typeface="+mj-lt"/>
              </a:rPr>
              <a:t> </a:t>
            </a:r>
            <a:r>
              <a:rPr lang="en-US" dirty="0" err="1">
                <a:latin typeface="+mj-lt"/>
              </a:rPr>
              <a:t>cao</a:t>
            </a:r>
            <a:r>
              <a:rPr lang="en-US" dirty="0">
                <a:latin typeface="+mj-lt"/>
              </a:rPr>
              <a:t> </a:t>
            </a:r>
            <a:r>
              <a:rPr lang="en-US" dirty="0" err="1">
                <a:latin typeface="+mj-lt"/>
              </a:rPr>
              <a:t>nhất</a:t>
            </a:r>
            <a:r>
              <a:rPr lang="en-US" dirty="0">
                <a:latin typeface="+mj-lt"/>
              </a:rPr>
              <a:t> </a:t>
            </a:r>
            <a:r>
              <a:rPr lang="en-US" dirty="0" err="1">
                <a:latin typeface="+mj-lt"/>
              </a:rPr>
              <a:t>của</a:t>
            </a:r>
            <a:r>
              <a:rPr lang="en-US" dirty="0">
                <a:latin typeface="+mj-lt"/>
              </a:rPr>
              <a:t> ICANN (</a:t>
            </a:r>
            <a:r>
              <a:rPr lang="en-US" dirty="0" err="1">
                <a:latin typeface="+mj-lt"/>
              </a:rPr>
              <a:t>chương</a:t>
            </a:r>
            <a:r>
              <a:rPr lang="en-US" dirty="0">
                <a:latin typeface="+mj-lt"/>
              </a:rPr>
              <a:t> </a:t>
            </a:r>
            <a:r>
              <a:rPr lang="en-US" dirty="0" err="1">
                <a:latin typeface="+mj-lt"/>
              </a:rPr>
              <a:t>trình</a:t>
            </a:r>
            <a:r>
              <a:rPr lang="en-US" dirty="0">
                <a:latin typeface="+mj-lt"/>
              </a:rPr>
              <a:t> New </a:t>
            </a:r>
            <a:r>
              <a:rPr lang="en-US" dirty="0" err="1">
                <a:latin typeface="+mj-lt"/>
              </a:rPr>
              <a:t>gTLD</a:t>
            </a:r>
            <a:r>
              <a:rPr lang="en-US" dirty="0" smtClean="0">
                <a:latin typeface="+mj-lt"/>
              </a:rPr>
              <a:t>) </a:t>
            </a:r>
            <a:r>
              <a:rPr lang="en-US" dirty="0" err="1" smtClean="0">
                <a:latin typeface="+mj-lt"/>
                <a:cs typeface="Times New Roman" panose="02020603050405020304" pitchFamily="18" charset="0"/>
              </a:rPr>
              <a:t>từ</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năm</a:t>
            </a:r>
            <a:r>
              <a:rPr lang="en-US" dirty="0" smtClean="0">
                <a:latin typeface="+mj-lt"/>
                <a:cs typeface="Times New Roman" panose="02020603050405020304" pitchFamily="18" charset="0"/>
              </a:rPr>
              <a:t> 2012.</a:t>
            </a:r>
            <a:endParaRPr lang="en-US" dirty="0">
              <a:latin typeface="+mj-lt"/>
              <a:cs typeface="Times New Roman" panose="02020603050405020304" pitchFamily="18" charset="0"/>
            </a:endParaRPr>
          </a:p>
          <a:p>
            <a:r>
              <a:rPr lang="en-US" altLang="ja-JP" dirty="0">
                <a:latin typeface="+mj-lt"/>
                <a:cs typeface="Times New Roman" panose="02020603050405020304" pitchFamily="18" charset="0"/>
                <a:sym typeface="Wingdings" panose="05000000000000000000" pitchFamily="2" charset="2"/>
              </a:rPr>
              <a:t> </a:t>
            </a:r>
            <a:r>
              <a:rPr lang="en-US" altLang="ja-JP" dirty="0" err="1">
                <a:latin typeface="+mj-lt"/>
                <a:cs typeface="Times New Roman" panose="02020603050405020304" pitchFamily="18" charset="0"/>
                <a:sym typeface="Wingdings" panose="05000000000000000000" pitchFamily="2" charset="2"/>
              </a:rPr>
              <a:t>Thực</a:t>
            </a:r>
            <a:r>
              <a:rPr lang="en-US" altLang="ja-JP" dirty="0">
                <a:latin typeface="+mj-lt"/>
                <a:cs typeface="Times New Roman" panose="02020603050405020304" pitchFamily="18" charset="0"/>
                <a:sym typeface="Wingdings" panose="05000000000000000000" pitchFamily="2" charset="2"/>
              </a:rPr>
              <a:t> </a:t>
            </a:r>
            <a:r>
              <a:rPr lang="en-US" altLang="ja-JP" dirty="0" err="1">
                <a:latin typeface="+mj-lt"/>
                <a:cs typeface="Times New Roman" panose="02020603050405020304" pitchFamily="18" charset="0"/>
                <a:sym typeface="Wingdings" panose="05000000000000000000" pitchFamily="2" charset="2"/>
              </a:rPr>
              <a:t>chất</a:t>
            </a:r>
            <a:r>
              <a:rPr lang="en-US" altLang="ja-JP" dirty="0">
                <a:latin typeface="+mj-lt"/>
                <a:cs typeface="Times New Roman" panose="02020603050405020304" pitchFamily="18" charset="0"/>
                <a:sym typeface="Wingdings" panose="05000000000000000000" pitchFamily="2" charset="2"/>
              </a:rPr>
              <a:t>, </a:t>
            </a:r>
            <a:r>
              <a:rPr lang="en-US" altLang="ja-JP" dirty="0">
                <a:latin typeface="+mj-lt"/>
                <a:cs typeface="Times New Roman" panose="02020603050405020304" pitchFamily="18" charset="0"/>
              </a:rPr>
              <a:t>New </a:t>
            </a:r>
            <a:r>
              <a:rPr lang="en-US" altLang="ja-JP" dirty="0" err="1">
                <a:latin typeface="+mj-lt"/>
                <a:cs typeface="Times New Roman" panose="02020603050405020304" pitchFamily="18" charset="0"/>
              </a:rPr>
              <a:t>gTLD</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cũng</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là</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tên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miền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quốc</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tế</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được</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mở</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rộng</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bên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cạnh</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các</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đuôi</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tên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miền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quốc</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tế</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truyền</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thống</a:t>
            </a:r>
            <a:r>
              <a:rPr lang="en-US" altLang="ja-JP" dirty="0">
                <a:latin typeface="+mj-lt"/>
                <a:cs typeface="Times New Roman" panose="02020603050405020304" pitchFamily="18" charset="0"/>
              </a:rPr>
              <a:t> </a:t>
            </a:r>
            <a:r>
              <a:rPr lang="en-US" altLang="ja-JP" dirty="0" err="1">
                <a:latin typeface="+mj-lt"/>
                <a:cs typeface="Times New Roman" panose="02020603050405020304" pitchFamily="18" charset="0"/>
              </a:rPr>
              <a:t>như</a:t>
            </a:r>
            <a:r>
              <a:rPr lang="en-US" altLang="ja-JP" dirty="0">
                <a:latin typeface="+mj-lt"/>
                <a:cs typeface="Times New Roman" panose="02020603050405020304" pitchFamily="18" charset="0"/>
              </a:rPr>
              <a:t>: .com, </a:t>
            </a:r>
            <a:r>
              <a:rPr lang="en-US" altLang="ja-JP" dirty="0" err="1">
                <a:latin typeface="+mj-lt"/>
                <a:cs typeface="Times New Roman" panose="02020603050405020304" pitchFamily="18" charset="0"/>
              </a:rPr>
              <a:t>.net</a:t>
            </a:r>
            <a:r>
              <a:rPr lang="en-US" altLang="ja-JP" dirty="0">
                <a:latin typeface="+mj-lt"/>
                <a:cs typeface="Times New Roman" panose="02020603050405020304" pitchFamily="18" charset="0"/>
              </a:rPr>
              <a:t> …</a:t>
            </a:r>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876551"/>
            <a:ext cx="1828800" cy="1523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2876551"/>
            <a:ext cx="5105399" cy="1752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a:off x="7239000" y="3867150"/>
            <a:ext cx="482660" cy="155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8600" y="3705225"/>
            <a:ext cx="1080853" cy="579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113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sz="1800" dirty="0"/>
          </a:p>
        </p:txBody>
      </p:sp>
      <p:sp>
        <p:nvSpPr>
          <p:cNvPr id="3" name="Rectangle 2"/>
          <p:cNvSpPr/>
          <p:nvPr/>
        </p:nvSpPr>
        <p:spPr>
          <a:xfrm>
            <a:off x="914400" y="1123950"/>
            <a:ext cx="6934200" cy="3139321"/>
          </a:xfrm>
          <a:prstGeom prst="rect">
            <a:avLst/>
          </a:prstGeom>
        </p:spPr>
        <p:txBody>
          <a:bodyPr wrap="square">
            <a:spAutoFit/>
          </a:bodyPr>
          <a:lstStyle/>
          <a:p>
            <a:r>
              <a:rPr lang="en-US" b="1" dirty="0" err="1">
                <a:latin typeface="Times New Roman" panose="02020603050405020304" pitchFamily="18" charset="0"/>
                <a:cs typeface="Times New Roman" panose="02020603050405020304" pitchFamily="18" charset="0"/>
              </a:rPr>
              <a:t>Ví</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dụ</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về</a:t>
            </a:r>
            <a:r>
              <a:rPr lang="en-US" b="1" dirty="0">
                <a:latin typeface="Times New Roman" panose="02020603050405020304" pitchFamily="18" charset="0"/>
                <a:cs typeface="Times New Roman" panose="02020603050405020304" pitchFamily="18" charset="0"/>
              </a:rPr>
              <a:t> New </a:t>
            </a:r>
            <a:r>
              <a:rPr lang="en-US" b="1" dirty="0" err="1">
                <a:latin typeface="Times New Roman" panose="02020603050405020304" pitchFamily="18" charset="0"/>
                <a:cs typeface="Times New Roman" panose="02020603050405020304" pitchFamily="18" charset="0"/>
              </a:rPr>
              <a:t>gTLD</a:t>
            </a:r>
            <a:r>
              <a:rPr lang="en-US" b="1" dirty="0">
                <a:latin typeface="Times New Roman" panose="02020603050405020304" pitchFamily="18" charset="0"/>
                <a:cs typeface="Times New Roman" panose="02020603050405020304" pitchFamily="18" charset="0"/>
              </a:rPr>
              <a:t>: </a:t>
            </a:r>
          </a:p>
          <a:p>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bản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ngữ</a:t>
            </a:r>
            <a:r>
              <a:rPr lang="en-US" b="1" dirty="0">
                <a:latin typeface="Times New Roman" panose="02020603050405020304" pitchFamily="18" charset="0"/>
                <a:cs typeface="Times New Roman" panose="02020603050405020304" pitchFamily="18" charset="0"/>
              </a:rPr>
              <a:t> IDN: </a:t>
            </a:r>
            <a:r>
              <a:rPr lang="vi-VN" dirty="0">
                <a:latin typeface="Times New Roman" panose="02020603050405020304" pitchFamily="18" charset="0"/>
                <a:cs typeface="Times New Roman" panose="02020603050405020304" pitchFamily="18" charset="0"/>
              </a:rPr>
              <a:t>Tên miền dùng bảng chữ cái dựa trên cơ sở ngôn ngữ truyền thống của từng quốc gia</a:t>
            </a:r>
            <a:r>
              <a:rPr lang="en-US" dirty="0">
                <a:latin typeface="Times New Roman" panose="02020603050405020304" pitchFamily="18" charset="0"/>
                <a:cs typeface="Times New Roman" panose="02020603050405020304" pitchFamily="18" charset="0"/>
              </a:rPr>
              <a:t>: </a:t>
            </a:r>
            <a:endParaRPr lang="en-US" b="1" dirty="0">
              <a:latin typeface="Times New Roman" panose="02020603050405020304" pitchFamily="18" charset="0"/>
              <a:cs typeface="Times New Roman" panose="02020603050405020304" pitchFamily="18" charset="0"/>
            </a:endParaRPr>
          </a:p>
          <a:p>
            <a:r>
              <a:rPr lang="en-US" b="1" dirty="0" smtClean="0">
                <a:latin typeface="Source Sans Pro" charset="0"/>
                <a:ea typeface="Source Sans Pro" charset="0"/>
                <a:cs typeface="Source Sans Pro" charset="0"/>
              </a:rPr>
              <a:t>	</a:t>
            </a:r>
          </a:p>
          <a:p>
            <a:r>
              <a:rPr lang="en-US" b="1" dirty="0">
                <a:latin typeface="Source Sans Pro" charset="0"/>
                <a:ea typeface="Source Sans Pro" charset="0"/>
                <a:cs typeface="Source Sans Pro" charset="0"/>
              </a:rPr>
              <a:t>	</a:t>
            </a:r>
            <a:r>
              <a:rPr lang="en-US" b="1" dirty="0" smtClean="0">
                <a:latin typeface="Source Sans Pro" charset="0"/>
                <a:ea typeface="Source Sans Pro" charset="0"/>
                <a:cs typeface="Source Sans Pro" charset="0"/>
              </a:rPr>
              <a:t>.</a:t>
            </a:r>
            <a:r>
              <a:rPr lang="en-US" dirty="0" err="1">
                <a:latin typeface="Source Sans Pro" charset="0"/>
                <a:ea typeface="Source Sans Pro" charset="0"/>
                <a:cs typeface="Source Sans Pro" charset="0"/>
              </a:rPr>
              <a:t>संगठन</a:t>
            </a:r>
            <a:r>
              <a:rPr lang="en-US" dirty="0">
                <a:latin typeface="Source Sans Pro" charset="0"/>
                <a:ea typeface="Source Sans Pro" charset="0"/>
                <a:cs typeface="Source Sans Pro" charset="0"/>
              </a:rPr>
              <a:t> ,  .</a:t>
            </a:r>
            <a:r>
              <a:rPr lang="zh-TW" altLang="en-US" dirty="0">
                <a:latin typeface="Source Sans Pro" charset="0"/>
                <a:ea typeface="Source Sans Pro" charset="0"/>
                <a:cs typeface="Source Sans Pro" charset="0"/>
              </a:rPr>
              <a:t>游戏</a:t>
            </a:r>
            <a:r>
              <a:rPr lang="en-US" altLang="zh-TW" dirty="0">
                <a:latin typeface="Source Sans Pro" charset="0"/>
                <a:ea typeface="Source Sans Pro" charset="0"/>
                <a:cs typeface="Source Sans Pro" charset="0"/>
              </a:rPr>
              <a:t>,  .</a:t>
            </a:r>
            <a:r>
              <a:rPr lang="x-none" dirty="0">
                <a:latin typeface="Source Sans Pro" charset="0"/>
                <a:ea typeface="Source Sans Pro" charset="0"/>
                <a:cs typeface="Source Sans Pro" charset="0"/>
              </a:rPr>
              <a:t>شبكة </a:t>
            </a:r>
            <a:endParaRPr lang="en-US" b="1" dirty="0" smtClean="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pPr>
              <a:buFontTx/>
              <a:buChar char="-"/>
            </a:pPr>
            <a:r>
              <a:rPr lang="en-US" b="1" dirty="0" err="1">
                <a:latin typeface="Times New Roman" panose="02020603050405020304" pitchFamily="18" charset="0"/>
                <a:cs typeface="Times New Roman" panose="02020603050405020304" pitchFamily="18" charset="0"/>
              </a:rPr>
              <a:t>Tên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mã</a:t>
            </a:r>
            <a:r>
              <a:rPr lang="en-US" b="1" dirty="0">
                <a:latin typeface="Times New Roman" panose="02020603050405020304" pitchFamily="18" charset="0"/>
                <a:cs typeface="Times New Roman" panose="02020603050405020304" pitchFamily="18" charset="0"/>
              </a:rPr>
              <a:t> ASCII: </a:t>
            </a:r>
            <a:r>
              <a:rPr lang="en-US" dirty="0" err="1">
                <a:latin typeface="Times New Roman" panose="02020603050405020304" pitchFamily="18" charset="0"/>
                <a:cs typeface="Times New Roman" panose="02020603050405020304" pitchFamily="18" charset="0"/>
              </a:rPr>
              <a:t>gồm</a:t>
            </a:r>
            <a:r>
              <a:rPr lang="vi-VN" dirty="0">
                <a:latin typeface="Times New Roman" panose="02020603050405020304" pitchFamily="18" charset="0"/>
                <a:cs typeface="Times New Roman" panose="02020603050405020304" pitchFamily="18" charset="0"/>
              </a:rPr>
              <a:t> 26 chữ cái trong bảng chữ cái, số chữ số 0-9, và một số biểu tượng</a:t>
            </a:r>
            <a:r>
              <a:rPr lang="en-US" dirty="0" smtClean="0">
                <a:latin typeface="Times New Roman" panose="02020603050405020304" pitchFamily="18" charset="0"/>
                <a:cs typeface="Times New Roman" panose="02020603050405020304" pitchFamily="18" charset="0"/>
              </a:rPr>
              <a:t>.</a:t>
            </a:r>
          </a:p>
          <a:p>
            <a:pPr>
              <a:buFontTx/>
              <a:buChar char="-"/>
            </a:pPr>
            <a:endParaRPr lang="en-US" dirty="0">
              <a:latin typeface="Times New Roman" panose="02020603050405020304" pitchFamily="18" charset="0"/>
              <a:cs typeface="Times New Roman" panose="02020603050405020304" pitchFamily="18" charset="0"/>
            </a:endParaRPr>
          </a:p>
          <a:p>
            <a:pPr>
              <a:buFontTx/>
              <a:buChar char="-"/>
            </a:pPr>
            <a:endParaRPr lang="en-US" dirty="0">
              <a:latin typeface="Times New Roman" panose="02020603050405020304" pitchFamily="18" charset="0"/>
              <a:cs typeface="Times New Roman" panose="02020603050405020304" pitchFamily="18" charset="0"/>
            </a:endParaRPr>
          </a:p>
          <a:p>
            <a:pPr>
              <a:buFontTx/>
              <a:buChar char="-"/>
            </a:pPr>
            <a:endParaRPr lang="en-US" b="1" dirty="0">
              <a:latin typeface="Times New Roman" panose="02020603050405020304" pitchFamily="18" charset="0"/>
              <a:cs typeface="Times New Roman" panose="02020603050405020304" pitchFamily="18" charset="0"/>
            </a:endParaRPr>
          </a:p>
        </p:txBody>
      </p:sp>
      <p:sp>
        <p:nvSpPr>
          <p:cNvPr id="4" name="Rectangle 3"/>
          <p:cNvSpPr/>
          <p:nvPr/>
        </p:nvSpPr>
        <p:spPr>
          <a:xfrm>
            <a:off x="1322614" y="4008301"/>
            <a:ext cx="1600200" cy="882703"/>
          </a:xfrm>
          <a:prstGeom prst="rect">
            <a:avLst/>
          </a:prstGeom>
        </p:spPr>
        <p:txBody>
          <a:bodyPr wrap="square" lIns="51206" tIns="25603" rIns="51206" bIns="25603">
            <a:spAutoFit/>
          </a:bodyPr>
          <a:lstStyle/>
          <a:p>
            <a:endParaRPr lang="en-US" dirty="0" smtClean="0">
              <a:solidFill>
                <a:srgbClr val="003E8B"/>
              </a:solidFill>
              <a:latin typeface="Helvetica Neue"/>
              <a:ea typeface="ＭＳ Ｐゴシック" charset="0"/>
              <a:cs typeface="ＭＳ Ｐゴシック" charset="0"/>
            </a:endParaRPr>
          </a:p>
          <a:p>
            <a:endParaRPr lang="en-US" dirty="0">
              <a:solidFill>
                <a:srgbClr val="003E8B"/>
              </a:solidFill>
              <a:latin typeface="Helvetica Neue"/>
              <a:ea typeface="ＭＳ Ｐゴシック" charset="0"/>
              <a:cs typeface="ＭＳ Ｐゴシック" charset="0"/>
            </a:endParaRPr>
          </a:p>
          <a:p>
            <a:endParaRPr lang="en-US" dirty="0">
              <a:solidFill>
                <a:srgbClr val="003E8B"/>
              </a:solidFill>
              <a:latin typeface="Helvetica Neue"/>
              <a:ea typeface="ＭＳ Ｐゴシック" charset="0"/>
              <a:cs typeface="ＭＳ Ｐゴシック" charset="0"/>
            </a:endParaRPr>
          </a:p>
        </p:txBody>
      </p:sp>
      <p:sp>
        <p:nvSpPr>
          <p:cNvPr id="6" name="Rectangle 5"/>
          <p:cNvSpPr/>
          <p:nvPr/>
        </p:nvSpPr>
        <p:spPr>
          <a:xfrm>
            <a:off x="3352801" y="3425159"/>
            <a:ext cx="1151802" cy="328705"/>
          </a:xfrm>
          <a:prstGeom prst="rect">
            <a:avLst/>
          </a:prstGeom>
        </p:spPr>
        <p:txBody>
          <a:bodyPr wrap="square" lIns="51206" tIns="25603" rIns="51206" bIns="25603">
            <a:spAutoFit/>
          </a:bodyPr>
          <a:lstStyle/>
          <a:p>
            <a:r>
              <a:rPr lang="en-US" dirty="0">
                <a:solidFill>
                  <a:srgbClr val="003E8B"/>
                </a:solidFill>
                <a:latin typeface="Helvetica Neue"/>
                <a:ea typeface="ＭＳ Ｐゴシック" charset="0"/>
                <a:cs typeface="ＭＳ Ｐゴシック" charset="0"/>
              </a:rPr>
              <a:t>.GURU</a:t>
            </a:r>
          </a:p>
        </p:txBody>
      </p:sp>
      <p:sp>
        <p:nvSpPr>
          <p:cNvPr id="8" name="Rectangle 7"/>
          <p:cNvSpPr/>
          <p:nvPr/>
        </p:nvSpPr>
        <p:spPr>
          <a:xfrm>
            <a:off x="4466504" y="2824994"/>
            <a:ext cx="1743796" cy="923330"/>
          </a:xfrm>
          <a:prstGeom prst="rect">
            <a:avLst/>
          </a:prstGeom>
        </p:spPr>
        <p:txBody>
          <a:bodyPr wrap="square">
            <a:spAutoFit/>
          </a:bodyPr>
          <a:lstStyle/>
          <a:p>
            <a:endParaRPr lang="en-US" dirty="0" smtClean="0">
              <a:solidFill>
                <a:srgbClr val="003E8B"/>
              </a:solidFill>
              <a:latin typeface="Helvetica Neue"/>
              <a:ea typeface="ＭＳ Ｐゴシック" charset="0"/>
              <a:cs typeface="ＭＳ Ｐゴシック" charset="0"/>
            </a:endParaRPr>
          </a:p>
          <a:p>
            <a:endParaRPr lang="en-US" dirty="0">
              <a:solidFill>
                <a:srgbClr val="003E8B"/>
              </a:solidFill>
              <a:latin typeface="Helvetica Neue"/>
              <a:ea typeface="ＭＳ Ｐゴシック" charset="0"/>
              <a:cs typeface="ＭＳ Ｐゴシック" charset="0"/>
            </a:endParaRPr>
          </a:p>
          <a:p>
            <a:r>
              <a:rPr lang="en-US" dirty="0" smtClean="0">
                <a:solidFill>
                  <a:srgbClr val="003E8B"/>
                </a:solidFill>
                <a:latin typeface="Helvetica Neue"/>
                <a:ea typeface="ＭＳ Ｐゴシック" charset="0"/>
                <a:cs typeface="ＭＳ Ｐゴシック" charset="0"/>
              </a:rPr>
              <a:t>.</a:t>
            </a:r>
            <a:r>
              <a:rPr lang="en-US" dirty="0">
                <a:solidFill>
                  <a:srgbClr val="003E8B"/>
                </a:solidFill>
                <a:latin typeface="Helvetica Neue"/>
                <a:ea typeface="ＭＳ Ｐゴシック" charset="0"/>
                <a:cs typeface="ＭＳ Ｐゴシック" charset="0"/>
              </a:rPr>
              <a:t>EQUIPMENT</a:t>
            </a:r>
          </a:p>
        </p:txBody>
      </p:sp>
      <p:sp>
        <p:nvSpPr>
          <p:cNvPr id="10" name="Rectangle 9"/>
          <p:cNvSpPr/>
          <p:nvPr/>
        </p:nvSpPr>
        <p:spPr>
          <a:xfrm>
            <a:off x="6248400" y="3425159"/>
            <a:ext cx="1295400" cy="328705"/>
          </a:xfrm>
          <a:prstGeom prst="rect">
            <a:avLst/>
          </a:prstGeom>
        </p:spPr>
        <p:txBody>
          <a:bodyPr wrap="square" lIns="51206" tIns="25603" rIns="51206" bIns="25603">
            <a:spAutoFit/>
          </a:bodyPr>
          <a:lstStyle/>
          <a:p>
            <a:r>
              <a:rPr lang="en-US" dirty="0">
                <a:solidFill>
                  <a:srgbClr val="003E8B"/>
                </a:solidFill>
                <a:latin typeface="Helvetica Neue"/>
                <a:ea typeface="ＭＳ Ｐゴシック" charset="0"/>
                <a:cs typeface="ＭＳ Ｐゴシック" charset="0"/>
              </a:rPr>
              <a:t>.VOYAGE</a:t>
            </a:r>
          </a:p>
        </p:txBody>
      </p:sp>
      <p:sp>
        <p:nvSpPr>
          <p:cNvPr id="12" name="Rectangle 11"/>
          <p:cNvSpPr/>
          <p:nvPr/>
        </p:nvSpPr>
        <p:spPr>
          <a:xfrm>
            <a:off x="1905000" y="3679596"/>
            <a:ext cx="1167806" cy="328705"/>
          </a:xfrm>
          <a:prstGeom prst="rect">
            <a:avLst/>
          </a:prstGeom>
        </p:spPr>
        <p:txBody>
          <a:bodyPr wrap="none" lIns="51206" tIns="25603" rIns="51206" bIns="25603">
            <a:spAutoFit/>
          </a:bodyPr>
          <a:lstStyle/>
          <a:p>
            <a:r>
              <a:rPr lang="en-US" dirty="0">
                <a:solidFill>
                  <a:srgbClr val="003E8B"/>
                </a:solidFill>
                <a:latin typeface="Helvetica Neue"/>
                <a:ea typeface="ＭＳ Ｐゴシック" charset="0"/>
                <a:cs typeface="ＭＳ Ｐゴシック" charset="0"/>
              </a:rPr>
              <a:t>.SINGLES</a:t>
            </a:r>
          </a:p>
        </p:txBody>
      </p:sp>
      <p:sp>
        <p:nvSpPr>
          <p:cNvPr id="14" name="Rectangle 13"/>
          <p:cNvSpPr/>
          <p:nvPr/>
        </p:nvSpPr>
        <p:spPr>
          <a:xfrm>
            <a:off x="3656025" y="4103061"/>
            <a:ext cx="1031051" cy="369332"/>
          </a:xfrm>
          <a:prstGeom prst="rect">
            <a:avLst/>
          </a:prstGeom>
        </p:spPr>
        <p:txBody>
          <a:bodyPr wrap="none">
            <a:spAutoFit/>
          </a:bodyPr>
          <a:lstStyle/>
          <a:p>
            <a:r>
              <a:rPr lang="en-US" dirty="0" smtClean="0">
                <a:solidFill>
                  <a:srgbClr val="003E8B"/>
                </a:solidFill>
                <a:latin typeface="Helvetica Neue"/>
                <a:ea typeface="ＭＳ Ｐゴシック" charset="0"/>
                <a:cs typeface="ＭＳ Ｐゴシック" charset="0"/>
              </a:rPr>
              <a:t>.PRESS</a:t>
            </a:r>
            <a:endParaRPr lang="en-US" dirty="0">
              <a:solidFill>
                <a:srgbClr val="003E8B"/>
              </a:solidFill>
              <a:latin typeface="Helvetica Neue"/>
              <a:ea typeface="ＭＳ Ｐゴシック" charset="0"/>
              <a:cs typeface="ＭＳ Ｐゴシック" charset="0"/>
            </a:endParaRPr>
          </a:p>
        </p:txBody>
      </p:sp>
      <p:sp>
        <p:nvSpPr>
          <p:cNvPr id="15" name="Rectangle 14"/>
          <p:cNvSpPr/>
          <p:nvPr/>
        </p:nvSpPr>
        <p:spPr>
          <a:xfrm>
            <a:off x="5181600" y="4008301"/>
            <a:ext cx="1371600" cy="369332"/>
          </a:xfrm>
          <a:prstGeom prst="rect">
            <a:avLst/>
          </a:prstGeom>
        </p:spPr>
        <p:txBody>
          <a:bodyPr wrap="square">
            <a:spAutoFit/>
          </a:bodyPr>
          <a:lstStyle/>
          <a:p>
            <a:r>
              <a:rPr lang="en-US" dirty="0" smtClean="0">
                <a:solidFill>
                  <a:srgbClr val="003E8B"/>
                </a:solidFill>
                <a:latin typeface="Helvetica Neue"/>
                <a:ea typeface="ＭＳ Ｐゴシック" charset="0"/>
                <a:cs typeface="ＭＳ Ｐゴシック" charset="0"/>
              </a:rPr>
              <a:t>.SITE</a:t>
            </a:r>
            <a:endParaRPr lang="en-US" dirty="0">
              <a:solidFill>
                <a:srgbClr val="003E8B"/>
              </a:solidFill>
              <a:latin typeface="Helvetica Neue"/>
              <a:ea typeface="ＭＳ Ｐゴシック" charset="0"/>
              <a:cs typeface="ＭＳ Ｐゴシック" charset="0"/>
            </a:endParaRPr>
          </a:p>
        </p:txBody>
      </p:sp>
    </p:spTree>
    <p:extLst>
      <p:ext uri="{BB962C8B-B14F-4D97-AF65-F5344CB8AC3E}">
        <p14:creationId xmlns:p14="http://schemas.microsoft.com/office/powerpoint/2010/main" val="3949273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
            </a:r>
            <a:br>
              <a:rPr lang="en-US" altLang="ja-JP" dirty="0" smtClean="0"/>
            </a:br>
            <a:r>
              <a:rPr lang="en-US" altLang="ja-JP" dirty="0" err="1" smtClean="0"/>
              <a:t>Tình</a:t>
            </a:r>
            <a:r>
              <a:rPr lang="en-US" altLang="ja-JP" dirty="0" smtClean="0"/>
              <a:t> </a:t>
            </a:r>
            <a:r>
              <a:rPr lang="en-US" altLang="ja-JP" dirty="0" err="1"/>
              <a:t>hình</a:t>
            </a:r>
            <a:r>
              <a:rPr lang="en-US" altLang="ja-JP" dirty="0"/>
              <a:t> New </a:t>
            </a:r>
            <a:r>
              <a:rPr lang="en-US" altLang="ja-JP" dirty="0" err="1"/>
              <a:t>gTLD</a:t>
            </a:r>
            <a:r>
              <a:rPr lang="en-US" altLang="ja-JP" dirty="0"/>
              <a:t> </a:t>
            </a:r>
            <a:r>
              <a:rPr lang="en-US" altLang="ja-JP" dirty="0" err="1"/>
              <a:t>trên</a:t>
            </a:r>
            <a:r>
              <a:rPr lang="en-US" altLang="ja-JP" dirty="0"/>
              <a:t> </a:t>
            </a:r>
            <a:r>
              <a:rPr lang="en-US" altLang="ja-JP" dirty="0" err="1"/>
              <a:t>thế</a:t>
            </a:r>
            <a:r>
              <a:rPr lang="en-US" altLang="ja-JP" dirty="0"/>
              <a:t> </a:t>
            </a:r>
            <a:r>
              <a:rPr lang="en-US" altLang="ja-JP" dirty="0" err="1"/>
              <a:t>giới</a:t>
            </a:r>
            <a:r>
              <a:rPr lang="en-US" dirty="0"/>
              <a:t/>
            </a:r>
            <a:br>
              <a:rPr lang="en-US" dirty="0"/>
            </a:br>
            <a:endParaRPr lang="en-US" dirty="0"/>
          </a:p>
        </p:txBody>
      </p:sp>
      <p:sp>
        <p:nvSpPr>
          <p:cNvPr id="11" name="Rectangle 10"/>
          <p:cNvSpPr/>
          <p:nvPr/>
        </p:nvSpPr>
        <p:spPr>
          <a:xfrm>
            <a:off x="-685800" y="514350"/>
            <a:ext cx="6400800" cy="1323439"/>
          </a:xfrm>
          <a:prstGeom prst="rect">
            <a:avLst/>
          </a:prstGeom>
        </p:spPr>
        <p:txBody>
          <a:bodyPr wrap="square">
            <a:spAutoFit/>
          </a:bodyPr>
          <a:lstStyle/>
          <a:p>
            <a:pPr lvl="2" algn="just"/>
            <a:r>
              <a:rPr lang="vi-VN" sz="2000" dirty="0">
                <a:latin typeface="Times New Roman" panose="02020603050405020304" pitchFamily="18" charset="0"/>
                <a:cs typeface="Times New Roman" panose="02020603050405020304" pitchFamily="18" charset="0"/>
              </a:rPr>
              <a:t>Số lượng tên miền đang tồn tại: </a:t>
            </a:r>
            <a:r>
              <a:rPr lang="en-US" sz="2000" dirty="0" smtClean="0">
                <a:latin typeface="Times New Roman" panose="02020603050405020304" pitchFamily="18" charset="0"/>
                <a:cs typeface="Times New Roman" panose="02020603050405020304" pitchFamily="18" charset="0"/>
              </a:rPr>
              <a:t>23,218,216</a:t>
            </a:r>
            <a:endParaRPr lang="en-US" sz="2000" dirty="0">
              <a:latin typeface="Times New Roman" panose="02020603050405020304" pitchFamily="18" charset="0"/>
              <a:cs typeface="Times New Roman" panose="02020603050405020304" pitchFamily="18" charset="0"/>
            </a:endParaRPr>
          </a:p>
          <a:p>
            <a:pPr lvl="2" algn="just"/>
            <a:r>
              <a:rPr lang="vi-VN" sz="2000" dirty="0">
                <a:latin typeface="Times New Roman" panose="02020603050405020304" pitchFamily="18" charset="0"/>
                <a:cs typeface="Times New Roman" panose="02020603050405020304" pitchFamily="18" charset="0"/>
              </a:rPr>
              <a:t>Số đuôi new gTLDs đã tồn tại: </a:t>
            </a:r>
            <a:r>
              <a:rPr lang="en-US" sz="2000" dirty="0" smtClean="0">
                <a:latin typeface="Times New Roman" panose="02020603050405020304" pitchFamily="18" charset="0"/>
                <a:cs typeface="Times New Roman" panose="02020603050405020304" pitchFamily="18" charset="0"/>
              </a:rPr>
              <a:t>1229</a:t>
            </a:r>
            <a:endParaRPr lang="en-US" sz="2000" dirty="0">
              <a:latin typeface="Times New Roman" panose="02020603050405020304" pitchFamily="18" charset="0"/>
              <a:cs typeface="Times New Roman" panose="02020603050405020304" pitchFamily="18" charset="0"/>
            </a:endParaRPr>
          </a:p>
          <a:p>
            <a:pPr marL="777240" lvl="2" indent="0" algn="just">
              <a:buNone/>
            </a:pP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Nguồn</a:t>
            </a:r>
            <a:r>
              <a:rPr lang="en-US" sz="2000" dirty="0">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hlinkClick r:id="rId2"/>
              </a:rPr>
              <a:t>https://ntldstats.com/tld</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tính</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đến</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ngày</a:t>
            </a:r>
            <a:r>
              <a:rPr lang="en-GB" sz="2000" dirty="0">
                <a:latin typeface="Times New Roman" panose="02020603050405020304" pitchFamily="18" charset="0"/>
                <a:cs typeface="Times New Roman" panose="02020603050405020304" pitchFamily="18" charset="0"/>
              </a:rPr>
              <a:t> </a:t>
            </a:r>
            <a:r>
              <a:rPr lang="en-GB" sz="2000" dirty="0" smtClean="0">
                <a:latin typeface="Times New Roman" panose="02020603050405020304" pitchFamily="18" charset="0"/>
                <a:cs typeface="Times New Roman" panose="02020603050405020304" pitchFamily="18" charset="0"/>
              </a:rPr>
              <a:t>04/4/2018</a:t>
            </a:r>
            <a:r>
              <a:rPr lang="en-GB" sz="2000" dirty="0">
                <a:latin typeface="Times New Roman" panose="02020603050405020304" pitchFamily="18" charset="0"/>
                <a:cs typeface="Times New Roman" panose="02020603050405020304" pitchFamily="18" charset="0"/>
              </a:rPr>
              <a:t>) </a:t>
            </a:r>
          </a:p>
        </p:txBody>
      </p:sp>
      <p:sp>
        <p:nvSpPr>
          <p:cNvPr id="12" name="Text Placeholder 2"/>
          <p:cNvSpPr txBox="1">
            <a:spLocks/>
          </p:cNvSpPr>
          <p:nvPr/>
        </p:nvSpPr>
        <p:spPr>
          <a:xfrm>
            <a:off x="6172201" y="871585"/>
            <a:ext cx="2666999" cy="55721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1" i="0" kern="1200" dirty="0">
                <a:solidFill>
                  <a:schemeClr val="tx1"/>
                </a:solidFill>
                <a:latin typeface="Canaro Light DEMO"/>
                <a:ea typeface="+mn-ea"/>
                <a:cs typeface="Canaro Light DEMO"/>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ct val="0"/>
              </a:spcBef>
            </a:pPr>
            <a:r>
              <a:rPr lang="en-US" sz="20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Số</a:t>
            </a:r>
            <a:r>
              <a:rPr lang="en-US" sz="20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20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liệu</a:t>
            </a:r>
            <a:r>
              <a:rPr lang="en-US" sz="20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20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thống</a:t>
            </a:r>
            <a:r>
              <a:rPr lang="en-US" sz="2000" dirty="0" smtClean="0">
                <a:latin typeface="Times New Roman" panose="02020603050405020304" pitchFamily="18" charset="0"/>
                <a:ea typeface="+mj-ea"/>
                <a:cs typeface="Times New Roman" panose="02020603050405020304" pitchFamily="18" charset="0"/>
                <a:sym typeface="Wingdings" panose="05000000000000000000" pitchFamily="2" charset="2"/>
              </a:rPr>
              <a:t> </a:t>
            </a:r>
            <a:r>
              <a:rPr lang="en-US" sz="2000" dirty="0" err="1" smtClean="0">
                <a:latin typeface="Times New Roman" panose="02020603050405020304" pitchFamily="18" charset="0"/>
                <a:ea typeface="+mj-ea"/>
                <a:cs typeface="Times New Roman" panose="02020603050405020304" pitchFamily="18" charset="0"/>
                <a:sym typeface="Wingdings" panose="05000000000000000000" pitchFamily="2" charset="2"/>
              </a:rPr>
              <a:t>kê</a:t>
            </a:r>
            <a:endParaRPr lang="vi-VN" sz="2000" dirty="0">
              <a:latin typeface="Times New Roman" panose="02020603050405020304" pitchFamily="18" charset="0"/>
              <a:ea typeface="+mj-ea"/>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962150"/>
            <a:ext cx="84582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4478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ym typeface="Wingdings" panose="05000000000000000000" pitchFamily="2" charset="2"/>
              </a:rPr>
              <a:t/>
            </a:r>
            <a:br>
              <a:rPr lang="en-US" dirty="0" smtClean="0">
                <a:sym typeface="Wingdings" panose="05000000000000000000" pitchFamily="2" charset="2"/>
              </a:rPr>
            </a:br>
            <a:r>
              <a:rPr lang="en-US" dirty="0" err="1" smtClean="0">
                <a:sym typeface="Wingdings" panose="05000000000000000000" pitchFamily="2" charset="2"/>
              </a:rPr>
              <a:t>Số</a:t>
            </a:r>
            <a:r>
              <a:rPr lang="en-US" dirty="0" smtClean="0">
                <a:sym typeface="Wingdings" panose="05000000000000000000" pitchFamily="2" charset="2"/>
              </a:rPr>
              <a:t> </a:t>
            </a:r>
            <a:r>
              <a:rPr lang="en-US" dirty="0" err="1">
                <a:sym typeface="Wingdings" panose="05000000000000000000" pitchFamily="2" charset="2"/>
              </a:rPr>
              <a:t>liệu</a:t>
            </a:r>
            <a:r>
              <a:rPr lang="en-US" dirty="0">
                <a:sym typeface="Wingdings" panose="05000000000000000000" pitchFamily="2" charset="2"/>
              </a:rPr>
              <a:t> </a:t>
            </a:r>
            <a:r>
              <a:rPr lang="en-US" dirty="0" err="1">
                <a:sym typeface="Wingdings" panose="05000000000000000000" pitchFamily="2" charset="2"/>
              </a:rPr>
              <a:t>thống</a:t>
            </a:r>
            <a:r>
              <a:rPr lang="en-US" dirty="0">
                <a:sym typeface="Wingdings" panose="05000000000000000000" pitchFamily="2" charset="2"/>
              </a:rPr>
              <a:t> </a:t>
            </a:r>
            <a:r>
              <a:rPr lang="en-US" dirty="0" err="1" smtClean="0">
                <a:sym typeface="Wingdings" panose="05000000000000000000" pitchFamily="2" charset="2"/>
              </a:rPr>
              <a:t>kê</a:t>
            </a:r>
            <a:r>
              <a:rPr lang="en-US" dirty="0" smtClean="0">
                <a:sym typeface="Wingdings" panose="05000000000000000000" pitchFamily="2" charset="2"/>
              </a:rPr>
              <a:t> </a:t>
            </a:r>
            <a:r>
              <a:rPr lang="en-US" dirty="0" err="1" smtClean="0">
                <a:sym typeface="Wingdings" panose="05000000000000000000" pitchFamily="2" charset="2"/>
              </a:rPr>
              <a:t>về</a:t>
            </a:r>
            <a:r>
              <a:rPr lang="en-US" dirty="0" smtClean="0">
                <a:sym typeface="Wingdings" panose="05000000000000000000" pitchFamily="2" charset="2"/>
              </a:rPr>
              <a:t> New </a:t>
            </a:r>
            <a:r>
              <a:rPr lang="en-US" dirty="0" err="1" smtClean="0">
                <a:sym typeface="Wingdings" panose="05000000000000000000" pitchFamily="2" charset="2"/>
              </a:rPr>
              <a:t>gTLDs</a:t>
            </a:r>
            <a:r>
              <a:rPr lang="en-US" dirty="0" smtClean="0">
                <a:sym typeface="Wingdings" panose="05000000000000000000" pitchFamily="2" charset="2"/>
              </a:rPr>
              <a:t> </a:t>
            </a:r>
            <a:r>
              <a:rPr lang="en-US" dirty="0" err="1" smtClean="0">
                <a:sym typeface="Wingdings" panose="05000000000000000000" pitchFamily="2" charset="2"/>
              </a:rPr>
              <a:t>tại</a:t>
            </a:r>
            <a:r>
              <a:rPr lang="en-US" dirty="0" smtClean="0">
                <a:sym typeface="Wingdings" panose="05000000000000000000" pitchFamily="2" charset="2"/>
              </a:rPr>
              <a:t> </a:t>
            </a:r>
            <a:r>
              <a:rPr lang="en-US" dirty="0" err="1" smtClean="0">
                <a:sym typeface="Wingdings" panose="05000000000000000000" pitchFamily="2" charset="2"/>
              </a:rPr>
              <a:t>Việt</a:t>
            </a:r>
            <a:r>
              <a:rPr lang="en-US" dirty="0" smtClean="0">
                <a:sym typeface="Wingdings" panose="05000000000000000000" pitchFamily="2" charset="2"/>
              </a:rPr>
              <a:t> Nam</a:t>
            </a:r>
            <a:r>
              <a:rPr lang="vi-VN" dirty="0"/>
              <a:t/>
            </a:r>
            <a:br>
              <a:rPr lang="vi-VN" dirty="0"/>
            </a:br>
            <a:endParaRPr lang="en-US" dirty="0"/>
          </a:p>
        </p:txBody>
      </p:sp>
      <p:sp>
        <p:nvSpPr>
          <p:cNvPr id="3" name="Rectangle 2"/>
          <p:cNvSpPr/>
          <p:nvPr/>
        </p:nvSpPr>
        <p:spPr>
          <a:xfrm>
            <a:off x="990600" y="1047750"/>
            <a:ext cx="6553200" cy="2585323"/>
          </a:xfrm>
          <a:prstGeom prst="rect">
            <a:avLst/>
          </a:prstGeom>
        </p:spPr>
        <p:txBody>
          <a:bodyPr wrap="square">
            <a:spAutoFit/>
          </a:bodyPr>
          <a:lstStyle/>
          <a:p>
            <a:r>
              <a:rPr lang="fr-FR" b="1" i="1" dirty="0" err="1" smtClean="0">
                <a:latin typeface="Times New Roman" panose="02020603050405020304" pitchFamily="18" charset="0"/>
                <a:cs typeface="Times New Roman" panose="02020603050405020304" pitchFamily="18" charset="0"/>
              </a:rPr>
              <a:t>Tính</a:t>
            </a:r>
            <a:r>
              <a:rPr lang="fr-FR" b="1" i="1" dirty="0" smtClean="0">
                <a:latin typeface="Times New Roman" panose="02020603050405020304" pitchFamily="18" charset="0"/>
                <a:cs typeface="Times New Roman" panose="02020603050405020304" pitchFamily="18" charset="0"/>
              </a:rPr>
              <a:t> </a:t>
            </a:r>
            <a:r>
              <a:rPr lang="fr-FR" b="1" i="1" dirty="0" err="1" smtClean="0">
                <a:latin typeface="Times New Roman" panose="02020603050405020304" pitchFamily="18" charset="0"/>
                <a:cs typeface="Times New Roman" panose="02020603050405020304" pitchFamily="18" charset="0"/>
              </a:rPr>
              <a:t>đến</a:t>
            </a:r>
            <a:r>
              <a:rPr lang="fr-FR" b="1" i="1" dirty="0" smtClean="0">
                <a:latin typeface="Times New Roman" panose="02020603050405020304" pitchFamily="18" charset="0"/>
                <a:cs typeface="Times New Roman" panose="02020603050405020304" pitchFamily="18" charset="0"/>
              </a:rPr>
              <a:t> </a:t>
            </a:r>
            <a:r>
              <a:rPr lang="fr-FR" b="1" i="1" dirty="0" err="1">
                <a:latin typeface="Times New Roman" panose="02020603050405020304" pitchFamily="18" charset="0"/>
                <a:cs typeface="Times New Roman" panose="02020603050405020304" pitchFamily="18" charset="0"/>
              </a:rPr>
              <a:t>n</a:t>
            </a:r>
            <a:r>
              <a:rPr lang="fr-FR" b="1" i="1" dirty="0" err="1" smtClean="0">
                <a:latin typeface="Times New Roman" panose="02020603050405020304" pitchFamily="18" charset="0"/>
                <a:cs typeface="Times New Roman" panose="02020603050405020304" pitchFamily="18" charset="0"/>
              </a:rPr>
              <a:t>gày</a:t>
            </a:r>
            <a:r>
              <a:rPr lang="fr-FR" b="1" i="1" dirty="0" smtClean="0">
                <a:latin typeface="Times New Roman" panose="02020603050405020304" pitchFamily="18" charset="0"/>
                <a:cs typeface="Times New Roman" panose="02020603050405020304" pitchFamily="18" charset="0"/>
              </a:rPr>
              <a:t> 04/4/2018</a:t>
            </a:r>
            <a:endParaRPr lang="fr-FR" b="1" i="1" dirty="0">
              <a:latin typeface="Times New Roman" panose="02020603050405020304" pitchFamily="18" charset="0"/>
              <a:cs typeface="Times New Roman" panose="02020603050405020304" pitchFamily="18" charset="0"/>
            </a:endParaRPr>
          </a:p>
          <a:p>
            <a:endParaRPr lang="fr-FR" b="1" i="1" dirty="0">
              <a:latin typeface="Times New Roman" panose="02020603050405020304" pitchFamily="18" charset="0"/>
              <a:cs typeface="Times New Roman" panose="02020603050405020304" pitchFamily="18" charset="0"/>
            </a:endParaRPr>
          </a:p>
          <a:p>
            <a:pPr marL="285750" indent="-285750">
              <a:buFont typeface="Arial" pitchFamily="34" charset="0"/>
              <a:buChar char="•"/>
            </a:pPr>
            <a:r>
              <a:rPr lang="vi-VN" dirty="0">
                <a:latin typeface="Times New Roman" panose="02020603050405020304" pitchFamily="18" charset="0"/>
                <a:cs typeface="Times New Roman" panose="02020603050405020304" pitchFamily="18" charset="0"/>
              </a:rPr>
              <a:t>Số lượng </a:t>
            </a:r>
            <a:r>
              <a:rPr lang="en-US" dirty="0" err="1" smtClean="0">
                <a:latin typeface="Times New Roman" panose="02020603050405020304" pitchFamily="18" charset="0"/>
                <a:cs typeface="Times New Roman" panose="02020603050405020304" pitchFamily="18" charset="0"/>
              </a:rPr>
              <a:t>đuôi</a:t>
            </a:r>
            <a:r>
              <a:rPr lang="en-US"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New gTLDs tại VN: </a:t>
            </a:r>
            <a:r>
              <a:rPr lang="en-US" dirty="0" smtClean="0">
                <a:latin typeface="Times New Roman" panose="02020603050405020304" pitchFamily="18" charset="0"/>
                <a:cs typeface="Times New Roman" panose="02020603050405020304" pitchFamily="18" charset="0"/>
              </a:rPr>
              <a:t>286</a:t>
            </a:r>
            <a:endParaRPr lang="vi-VN" dirty="0">
              <a:latin typeface="Times New Roman" panose="02020603050405020304" pitchFamily="18" charset="0"/>
              <a:cs typeface="Times New Roman" panose="02020603050405020304" pitchFamily="18" charset="0"/>
            </a:endParaRPr>
          </a:p>
          <a:p>
            <a:pPr marL="285750" indent="-285750">
              <a:buFont typeface="Arial" pitchFamily="34" charset="0"/>
              <a:buChar char="•"/>
            </a:pPr>
            <a:r>
              <a:rPr lang="fr-FR" dirty="0" err="1">
                <a:latin typeface="Times New Roman" panose="02020603050405020304" pitchFamily="18" charset="0"/>
                <a:cs typeface="Times New Roman" panose="02020603050405020304" pitchFamily="18" charset="0"/>
              </a:rPr>
              <a:t>Số</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lượng</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tên</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miền</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dưới</a:t>
            </a:r>
            <a:r>
              <a:rPr lang="fr-FR" dirty="0">
                <a:latin typeface="Times New Roman" panose="02020603050405020304" pitchFamily="18" charset="0"/>
                <a:cs typeface="Times New Roman" panose="02020603050405020304" pitchFamily="18" charset="0"/>
              </a:rPr>
              <a:t> New </a:t>
            </a:r>
            <a:r>
              <a:rPr lang="fr-FR" dirty="0" err="1">
                <a:latin typeface="Times New Roman" panose="02020603050405020304" pitchFamily="18" charset="0"/>
                <a:cs typeface="Times New Roman" panose="02020603050405020304" pitchFamily="18" charset="0"/>
              </a:rPr>
              <a:t>gTLDs</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đã</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đăng</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ký</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tại</a:t>
            </a:r>
            <a:r>
              <a:rPr lang="fr-FR" dirty="0">
                <a:latin typeface="Times New Roman" panose="02020603050405020304" pitchFamily="18" charset="0"/>
                <a:cs typeface="Times New Roman" panose="02020603050405020304" pitchFamily="18" charset="0"/>
              </a:rPr>
              <a:t> VN: </a:t>
            </a:r>
            <a:r>
              <a:rPr lang="en-US" dirty="0" smtClean="0">
                <a:latin typeface="Times New Roman" panose="02020603050405020304" pitchFamily="18" charset="0"/>
                <a:cs typeface="Times New Roman" panose="02020603050405020304" pitchFamily="18" charset="0"/>
              </a:rPr>
              <a:t>98,641</a:t>
            </a:r>
            <a:endParaRPr lang="en-US" dirty="0">
              <a:latin typeface="Times New Roman" panose="02020603050405020304" pitchFamily="18" charset="0"/>
              <a:cs typeface="Times New Roman" panose="02020603050405020304" pitchFamily="18" charset="0"/>
            </a:endParaRPr>
          </a:p>
          <a:p>
            <a:pPr marL="285750" indent="-285750">
              <a:buFont typeface="Arial" pitchFamily="34" charset="0"/>
              <a:buChar char="•"/>
            </a:pPr>
            <a:r>
              <a:rPr lang="fr-FR" dirty="0">
                <a:latin typeface="Times New Roman" panose="02020603050405020304" pitchFamily="18" charset="0"/>
                <a:cs typeface="Times New Roman" panose="02020603050405020304" pitchFamily="18" charset="0"/>
              </a:rPr>
              <a:t>NĐK New </a:t>
            </a:r>
            <a:r>
              <a:rPr lang="fr-FR" dirty="0" err="1">
                <a:latin typeface="Times New Roman" panose="02020603050405020304" pitchFamily="18" charset="0"/>
                <a:cs typeface="Times New Roman" panose="02020603050405020304" pitchFamily="18" charset="0"/>
              </a:rPr>
              <a:t>gTLDs</a:t>
            </a:r>
            <a:r>
              <a:rPr lang="fr-FR" dirty="0">
                <a:latin typeface="Times New Roman" panose="02020603050405020304" pitchFamily="18" charset="0"/>
                <a:cs typeface="Times New Roman" panose="02020603050405020304" pitchFamily="18" charset="0"/>
              </a:rPr>
              <a:t>: </a:t>
            </a:r>
            <a:r>
              <a:rPr lang="fr-FR" dirty="0" smtClean="0">
                <a:latin typeface="Times New Roman" panose="02020603050405020304" pitchFamily="18" charset="0"/>
                <a:cs typeface="Times New Roman" panose="02020603050405020304" pitchFamily="18" charset="0"/>
              </a:rPr>
              <a:t>84/363</a:t>
            </a:r>
            <a:endParaRPr lang="fr-FR" dirty="0">
              <a:latin typeface="Times New Roman" panose="02020603050405020304" pitchFamily="18" charset="0"/>
              <a:cs typeface="Times New Roman" panose="02020603050405020304" pitchFamily="18" charset="0"/>
            </a:endParaRPr>
          </a:p>
          <a:p>
            <a:pPr marL="285750" indent="-285750">
              <a:buFont typeface="Arial" pitchFamily="34" charset="0"/>
              <a:buChar char="•"/>
            </a:pPr>
            <a:r>
              <a:rPr lang="fr-FR" dirty="0" err="1">
                <a:latin typeface="Times New Roman" panose="02020603050405020304" pitchFamily="18" charset="0"/>
                <a:cs typeface="Times New Roman" panose="02020603050405020304" pitchFamily="18" charset="0"/>
              </a:rPr>
              <a:t>Thứ</a:t>
            </a:r>
            <a:r>
              <a:rPr lang="fr-FR" dirty="0">
                <a:latin typeface="Times New Roman" panose="02020603050405020304" pitchFamily="18" charset="0"/>
                <a:cs typeface="Times New Roman" panose="02020603050405020304" pitchFamily="18" charset="0"/>
              </a:rPr>
              <a:t> </a:t>
            </a:r>
            <a:r>
              <a:rPr lang="fr-FR" dirty="0" err="1" smtClean="0">
                <a:latin typeface="Times New Roman" panose="02020603050405020304" pitchFamily="18" charset="0"/>
                <a:cs typeface="Times New Roman" panose="02020603050405020304" pitchFamily="18" charset="0"/>
              </a:rPr>
              <a:t>hạng</a:t>
            </a:r>
            <a:r>
              <a:rPr lang="fr-FR" dirty="0" smtClean="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trên</a:t>
            </a:r>
            <a:r>
              <a:rPr lang="fr-FR" dirty="0">
                <a:latin typeface="Times New Roman" panose="02020603050405020304" pitchFamily="18" charset="0"/>
                <a:cs typeface="Times New Roman" panose="02020603050405020304" pitchFamily="18" charset="0"/>
              </a:rPr>
              <a:t> </a:t>
            </a:r>
            <a:r>
              <a:rPr lang="fr-FR" dirty="0" err="1" smtClean="0">
                <a:latin typeface="Times New Roman" panose="02020603050405020304" pitchFamily="18" charset="0"/>
                <a:cs typeface="Times New Roman" panose="02020603050405020304" pitchFamily="18" charset="0"/>
              </a:rPr>
              <a:t>thị</a:t>
            </a:r>
            <a:r>
              <a:rPr lang="fr-FR" dirty="0" smtClean="0">
                <a:latin typeface="Times New Roman" panose="02020603050405020304" pitchFamily="18" charset="0"/>
                <a:cs typeface="Times New Roman" panose="02020603050405020304" pitchFamily="18" charset="0"/>
              </a:rPr>
              <a:t> </a:t>
            </a:r>
            <a:r>
              <a:rPr lang="fr-FR" dirty="0" err="1" smtClean="0">
                <a:latin typeface="Times New Roman" panose="02020603050405020304" pitchFamily="18" charset="0"/>
                <a:cs typeface="Times New Roman" panose="02020603050405020304" pitchFamily="18" charset="0"/>
              </a:rPr>
              <a:t>trường</a:t>
            </a:r>
            <a:r>
              <a:rPr lang="fr-FR" dirty="0" smtClean="0">
                <a:latin typeface="Times New Roman" panose="02020603050405020304" pitchFamily="18" charset="0"/>
                <a:cs typeface="Times New Roman" panose="02020603050405020304" pitchFamily="18" charset="0"/>
              </a:rPr>
              <a:t> </a:t>
            </a:r>
            <a:r>
              <a:rPr lang="fr-FR" dirty="0">
                <a:latin typeface="Times New Roman" panose="02020603050405020304" pitchFamily="18" charset="0"/>
                <a:cs typeface="Times New Roman" panose="02020603050405020304" pitchFamily="18" charset="0"/>
              </a:rPr>
              <a:t>New </a:t>
            </a:r>
            <a:r>
              <a:rPr lang="fr-FR" dirty="0" err="1">
                <a:latin typeface="Times New Roman" panose="02020603050405020304" pitchFamily="18" charset="0"/>
                <a:cs typeface="Times New Roman" panose="02020603050405020304" pitchFamily="18" charset="0"/>
              </a:rPr>
              <a:t>gTLDs</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thế</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giới</a:t>
            </a:r>
            <a:r>
              <a:rPr lang="fr-FR" dirty="0">
                <a:latin typeface="Times New Roman" panose="02020603050405020304" pitchFamily="18" charset="0"/>
                <a:cs typeface="Times New Roman" panose="02020603050405020304" pitchFamily="18" charset="0"/>
              </a:rPr>
              <a:t>: </a:t>
            </a:r>
            <a:r>
              <a:rPr lang="fr-FR" dirty="0" smtClean="0">
                <a:latin typeface="Times New Roman" panose="02020603050405020304" pitchFamily="18" charset="0"/>
                <a:cs typeface="Times New Roman" panose="02020603050405020304" pitchFamily="18" charset="0"/>
              </a:rPr>
              <a:t>17/50</a:t>
            </a:r>
          </a:p>
          <a:p>
            <a:pPr marL="285750" indent="-285750">
              <a:buFont typeface="Arial" pitchFamily="34" charset="0"/>
              <a:buChar char="•"/>
            </a:pPr>
            <a:endParaRPr lang="fr-FR" dirty="0">
              <a:latin typeface="Times New Roman" panose="02020603050405020304" pitchFamily="18" charset="0"/>
              <a:cs typeface="Times New Roman" panose="02020603050405020304" pitchFamily="18" charset="0"/>
            </a:endParaRPr>
          </a:p>
          <a:p>
            <a:pPr marL="285750" indent="-285750">
              <a:buFont typeface="Arial" pitchFamily="34" charset="0"/>
              <a:buChar char="•"/>
            </a:pPr>
            <a:endParaRPr lang="fr-FR" dirty="0" smtClean="0">
              <a:latin typeface="Times New Roman" panose="02020603050405020304" pitchFamily="18" charset="0"/>
              <a:cs typeface="Times New Roman" panose="02020603050405020304" pitchFamily="18" charset="0"/>
            </a:endParaRPr>
          </a:p>
          <a:p>
            <a:pPr marL="285750" indent="-285750">
              <a:buFont typeface="Arial" pitchFamily="34" charset="0"/>
              <a:buChar char="•"/>
            </a:pPr>
            <a:endParaRPr lang="fr-F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1075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Rectangle 2"/>
          <p:cNvSpPr/>
          <p:nvPr/>
        </p:nvSpPr>
        <p:spPr>
          <a:xfrm>
            <a:off x="304800" y="1733550"/>
            <a:ext cx="4800600" cy="369332"/>
          </a:xfrm>
          <a:prstGeom prst="rect">
            <a:avLst/>
          </a:prstGeom>
        </p:spPr>
        <p:txBody>
          <a:bodyPr wrap="square">
            <a:spAutoFit/>
          </a:bodyPr>
          <a:lstStyle/>
          <a:p>
            <a:pPr algn="ctr">
              <a:defRPr/>
            </a:pPr>
            <a:r>
              <a:rPr lang="en-US" altLang="ja-JP" b="1" dirty="0" smtClean="0">
                <a:latin typeface="Times New Roman" panose="02020603050405020304" pitchFamily="18" charset="0"/>
                <a:cs typeface="Times New Roman" panose="02020603050405020304" pitchFamily="18" charset="0"/>
              </a:rPr>
              <a:t> </a:t>
            </a:r>
            <a:r>
              <a:rPr lang="en-US" altLang="ja-JP" b="1" dirty="0" err="1" smtClean="0">
                <a:latin typeface="Times New Roman" panose="02020603050405020304" pitchFamily="18" charset="0"/>
                <a:cs typeface="Times New Roman" panose="02020603050405020304" pitchFamily="18" charset="0"/>
              </a:rPr>
              <a:t>Tác</a:t>
            </a:r>
            <a:r>
              <a:rPr lang="en-US" altLang="ja-JP" b="1" dirty="0" smtClean="0">
                <a:latin typeface="Times New Roman" panose="02020603050405020304" pitchFamily="18" charset="0"/>
                <a:cs typeface="Times New Roman" panose="02020603050405020304" pitchFamily="18" charset="0"/>
              </a:rPr>
              <a:t> </a:t>
            </a:r>
            <a:r>
              <a:rPr lang="en-US" altLang="ja-JP" b="1" dirty="0" err="1">
                <a:latin typeface="Times New Roman" panose="02020603050405020304" pitchFamily="18" charset="0"/>
                <a:cs typeface="Times New Roman" panose="02020603050405020304" pitchFamily="18" charset="0"/>
              </a:rPr>
              <a:t>động</a:t>
            </a:r>
            <a:r>
              <a:rPr lang="en-US" altLang="ja-JP" b="1" dirty="0">
                <a:latin typeface="Times New Roman" panose="02020603050405020304" pitchFamily="18" charset="0"/>
                <a:cs typeface="Times New Roman" panose="02020603050405020304" pitchFamily="18" charset="0"/>
              </a:rPr>
              <a:t> New </a:t>
            </a:r>
            <a:r>
              <a:rPr lang="en-US" altLang="ja-JP" b="1" dirty="0" err="1">
                <a:latin typeface="Times New Roman" panose="02020603050405020304" pitchFamily="18" charset="0"/>
                <a:cs typeface="Times New Roman" panose="02020603050405020304" pitchFamily="18" charset="0"/>
              </a:rPr>
              <a:t>gTLD</a:t>
            </a:r>
            <a:r>
              <a:rPr lang="en-US" altLang="ja-JP" b="1" dirty="0">
                <a:latin typeface="Times New Roman" panose="02020603050405020304" pitchFamily="18" charset="0"/>
                <a:cs typeface="Times New Roman" panose="02020603050405020304" pitchFamily="18" charset="0"/>
              </a:rPr>
              <a:t> </a:t>
            </a:r>
            <a:r>
              <a:rPr lang="en-US" altLang="ja-JP" b="1" dirty="0" err="1">
                <a:latin typeface="Times New Roman" panose="02020603050405020304" pitchFamily="18" charset="0"/>
                <a:cs typeface="Times New Roman" panose="02020603050405020304" pitchFamily="18" charset="0"/>
              </a:rPr>
              <a:t>tới</a:t>
            </a:r>
            <a:r>
              <a:rPr lang="en-US" altLang="ja-JP" b="1" dirty="0">
                <a:latin typeface="Times New Roman" panose="02020603050405020304" pitchFamily="18" charset="0"/>
                <a:cs typeface="Times New Roman" panose="02020603050405020304" pitchFamily="18" charset="0"/>
              </a:rPr>
              <a:t> </a:t>
            </a:r>
            <a:r>
              <a:rPr lang="en-US" altLang="ja-JP" b="1" dirty="0" err="1">
                <a:latin typeface="Times New Roman" panose="02020603050405020304" pitchFamily="18" charset="0"/>
                <a:cs typeface="Times New Roman" panose="02020603050405020304" pitchFamily="18" charset="0"/>
              </a:rPr>
              <a:t>Việt</a:t>
            </a:r>
            <a:r>
              <a:rPr lang="en-US" altLang="ja-JP" b="1" dirty="0">
                <a:latin typeface="Times New Roman" panose="02020603050405020304" pitchFamily="18" charset="0"/>
                <a:cs typeface="Times New Roman" panose="02020603050405020304" pitchFamily="18" charset="0"/>
              </a:rPr>
              <a:t> </a:t>
            </a:r>
            <a:r>
              <a:rPr lang="en-US" altLang="ja-JP" b="1" dirty="0" smtClean="0">
                <a:latin typeface="Times New Roman" panose="02020603050405020304" pitchFamily="18" charset="0"/>
                <a:cs typeface="Times New Roman" panose="02020603050405020304" pitchFamily="18" charset="0"/>
              </a:rPr>
              <a:t>Nam ?</a:t>
            </a:r>
            <a:endParaRPr lang="ja-JP" altLang="en-US" b="1" dirty="0">
              <a:latin typeface="Times New Roman" panose="02020603050405020304" pitchFamily="18" charset="0"/>
              <a:cs typeface="Times New Roman" panose="02020603050405020304" pitchFamily="18" charset="0"/>
            </a:endParaRPr>
          </a:p>
        </p:txBody>
      </p:sp>
      <p:pic>
        <p:nvPicPr>
          <p:cNvPr id="4" name="Picture 2" descr="http://dobico.vn/Content/files/du%20doan%20Kinh%20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31236"/>
            <a:ext cx="4114800" cy="251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909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3979</TotalTime>
  <Words>3452</Words>
  <Application>Microsoft Office PowerPoint</Application>
  <PresentationFormat>On-screen Show (16:9)</PresentationFormat>
  <Paragraphs>158</Paragraphs>
  <Slides>26</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26</vt:i4>
      </vt:variant>
    </vt:vector>
  </HeadingPairs>
  <TitlesOfParts>
    <vt:vector size="38" baseType="lpstr">
      <vt:lpstr>ＭＳ Ｐゴシック</vt:lpstr>
      <vt:lpstr>Alex Brush</vt:lpstr>
      <vt:lpstr>Arial</vt:lpstr>
      <vt:lpstr>Calibri</vt:lpstr>
      <vt:lpstr>Calibri Light</vt:lpstr>
      <vt:lpstr>Helvetica Neue</vt:lpstr>
      <vt:lpstr>Source Sans Pro</vt:lpstr>
      <vt:lpstr>Tahoma</vt:lpstr>
      <vt:lpstr>Times New Roman</vt:lpstr>
      <vt:lpstr>Wingdings</vt:lpstr>
      <vt:lpstr>Office Theme</vt:lpstr>
      <vt:lpstr>4_Office Theme</vt:lpstr>
      <vt:lpstr>PowerPoint Presentation</vt:lpstr>
      <vt:lpstr>PowerPoint Presentation</vt:lpstr>
      <vt:lpstr>PowerPoint Presentation</vt:lpstr>
      <vt:lpstr>PowerPoint Presentation</vt:lpstr>
      <vt:lpstr>PowerPoint Presentation</vt:lpstr>
      <vt:lpstr> </vt:lpstr>
      <vt:lpstr> Tình hình New gTLD trên thế giới </vt:lpstr>
      <vt:lpstr> Số liệu thống kê về New gTLDs tại Việt Nam </vt:lpstr>
      <vt:lpstr>PowerPoint Presentation</vt:lpstr>
      <vt:lpstr>Tác động New gTLD tới Việt Nam</vt:lpstr>
      <vt:lpstr>Tác động New gTLD tới Việt Nam</vt:lpstr>
      <vt:lpstr>Tác động New gTLD tới Việt Nam</vt:lpstr>
      <vt:lpstr> Bảo vệ quyền lợi quốc gia VN trong đăng ký, sử dụng tên miền New gTLD </vt:lpstr>
      <vt:lpstr>Bảo vệ quyền lợi quốc gia VN trong đăng ký, sử dụng tên miền New gTLD</vt:lpstr>
      <vt:lpstr>Bảo vệ quyền lợi quốc gia VN trong đăng ký, sử dụng tên miền New gTLD</vt:lpstr>
      <vt:lpstr>PowerPoint Presentation</vt:lpstr>
      <vt:lpstr> Điều kiện kinh doanh dịch vụ đăng ký, duy trì tên miền </vt:lpstr>
      <vt:lpstr> Điều kiện kinh doanh dịch vụ đăng ký, duy trì tên miền </vt:lpstr>
      <vt:lpstr> Điều kiện kinh doanh dịch vụ đăng ký, duy trì tên miền </vt:lpstr>
      <vt:lpstr> Điều kiện kinh doanh dịch vụ đăng ký, duy trì tên miền </vt:lpstr>
      <vt:lpstr> Điều kiện kinh doanh dịch vụ đăng ký, duy trì tên miền </vt:lpstr>
      <vt:lpstr> Điều kiện kinh doanh dịch vụ đăng ký, duy trì tên miền </vt:lpstr>
      <vt:lpstr>Phối hợp trong công tác QLNN về tên miền</vt:lpstr>
      <vt:lpstr>Phối hợp trong công tác QLNN về tên miền</vt:lpstr>
      <vt:lpstr> HỎI ĐÁP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NMNgoc</dc:creator>
  <cp:lastModifiedBy>Nguyen Thu Thuy</cp:lastModifiedBy>
  <cp:revision>542</cp:revision>
  <dcterms:created xsi:type="dcterms:W3CDTF">2017-05-24T09:37:32Z</dcterms:created>
  <dcterms:modified xsi:type="dcterms:W3CDTF">2018-04-16T06:48:16Z</dcterms:modified>
</cp:coreProperties>
</file>